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4" r:id="rId3"/>
  </p:sldMasterIdLst>
  <p:notesMasterIdLst>
    <p:notesMasterId r:id="rId68"/>
  </p:notesMasterIdLst>
  <p:handoutMasterIdLst>
    <p:handoutMasterId r:id="rId69"/>
  </p:handoutMasterIdLst>
  <p:sldIdLst>
    <p:sldId id="501" r:id="rId4"/>
    <p:sldId id="505" r:id="rId5"/>
    <p:sldId id="506" r:id="rId6"/>
    <p:sldId id="507" r:id="rId7"/>
    <p:sldId id="504" r:id="rId8"/>
    <p:sldId id="508" r:id="rId9"/>
    <p:sldId id="446" r:id="rId10"/>
    <p:sldId id="443" r:id="rId11"/>
    <p:sldId id="444" r:id="rId12"/>
    <p:sldId id="445" r:id="rId13"/>
    <p:sldId id="414" r:id="rId14"/>
    <p:sldId id="418" r:id="rId15"/>
    <p:sldId id="447" r:id="rId16"/>
    <p:sldId id="484" r:id="rId17"/>
    <p:sldId id="485" r:id="rId18"/>
    <p:sldId id="486" r:id="rId19"/>
    <p:sldId id="448" r:id="rId20"/>
    <p:sldId id="487" r:id="rId21"/>
    <p:sldId id="449" r:id="rId22"/>
    <p:sldId id="450" r:id="rId23"/>
    <p:sldId id="488" r:id="rId24"/>
    <p:sldId id="489" r:id="rId25"/>
    <p:sldId id="490" r:id="rId26"/>
    <p:sldId id="491" r:id="rId27"/>
    <p:sldId id="492" r:id="rId28"/>
    <p:sldId id="493" r:id="rId29"/>
    <p:sldId id="494" r:id="rId30"/>
    <p:sldId id="495" r:id="rId31"/>
    <p:sldId id="500" r:id="rId32"/>
    <p:sldId id="502" r:id="rId33"/>
    <p:sldId id="460" r:id="rId34"/>
    <p:sldId id="458" r:id="rId35"/>
    <p:sldId id="459" r:id="rId36"/>
    <p:sldId id="461" r:id="rId37"/>
    <p:sldId id="462" r:id="rId38"/>
    <p:sldId id="463" r:id="rId39"/>
    <p:sldId id="499" r:id="rId40"/>
    <p:sldId id="464" r:id="rId41"/>
    <p:sldId id="465" r:id="rId42"/>
    <p:sldId id="466" r:id="rId43"/>
    <p:sldId id="467" r:id="rId44"/>
    <p:sldId id="468" r:id="rId45"/>
    <p:sldId id="469" r:id="rId46"/>
    <p:sldId id="470" r:id="rId47"/>
    <p:sldId id="471" r:id="rId48"/>
    <p:sldId id="472" r:id="rId49"/>
    <p:sldId id="473" r:id="rId50"/>
    <p:sldId id="404" r:id="rId51"/>
    <p:sldId id="496" r:id="rId52"/>
    <p:sldId id="497" r:id="rId53"/>
    <p:sldId id="498" r:id="rId54"/>
    <p:sldId id="438" r:id="rId55"/>
    <p:sldId id="317" r:id="rId56"/>
    <p:sldId id="474" r:id="rId57"/>
    <p:sldId id="475" r:id="rId58"/>
    <p:sldId id="476" r:id="rId59"/>
    <p:sldId id="477" r:id="rId60"/>
    <p:sldId id="478" r:id="rId61"/>
    <p:sldId id="479" r:id="rId62"/>
    <p:sldId id="480" r:id="rId63"/>
    <p:sldId id="481" r:id="rId64"/>
    <p:sldId id="482" r:id="rId65"/>
    <p:sldId id="483" r:id="rId66"/>
    <p:sldId id="275" r:id="rId67"/>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2D5"/>
    <a:srgbClr val="339933"/>
    <a:srgbClr val="E4EBFE"/>
    <a:srgbClr val="DDDDDD"/>
    <a:srgbClr val="FF3300"/>
    <a:srgbClr val="FFFFFF"/>
    <a:srgbClr val="000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9" autoAdjust="0"/>
    <p:restoredTop sz="95951" autoAdjust="0"/>
  </p:normalViewPr>
  <p:slideViewPr>
    <p:cSldViewPr>
      <p:cViewPr>
        <p:scale>
          <a:sx n="50" d="100"/>
          <a:sy n="50" d="100"/>
        </p:scale>
        <p:origin x="-1788" y="-54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0" d="100"/>
        <a:sy n="70" d="100"/>
      </p:scale>
      <p:origin x="0" y="978"/>
    </p:cViewPr>
  </p:sorterViewPr>
  <p:notesViewPr>
    <p:cSldViewPr>
      <p:cViewPr>
        <p:scale>
          <a:sx n="75" d="100"/>
          <a:sy n="75" d="100"/>
        </p:scale>
        <p:origin x="-1665" y="-63"/>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5562600" y="0"/>
            <a:ext cx="1295400" cy="273050"/>
          </a:xfrm>
          <a:prstGeom prst="rect">
            <a:avLst/>
          </a:prstGeom>
          <a:noFill/>
          <a:ln w="9525">
            <a:noFill/>
            <a:miter lim="800000"/>
            <a:headEnd/>
            <a:tailEnd/>
          </a:ln>
          <a:effectLst/>
        </p:spPr>
        <p:txBody>
          <a:bodyPr>
            <a:spAutoFit/>
          </a:bodyPr>
          <a:lstStyle/>
          <a:p>
            <a:pPr algn="r">
              <a:spcBef>
                <a:spcPct val="50000"/>
              </a:spcBef>
              <a:defRPr/>
            </a:pPr>
            <a:r>
              <a:rPr lang="en-US" sz="1200">
                <a:latin typeface="Arial" charset="0"/>
              </a:rPr>
              <a:t>6-</a:t>
            </a:r>
            <a:fld id="{4BCFCA3A-6256-4793-B1DF-4C2A44090D9D}" type="slidenum">
              <a:rPr lang="en-US" sz="1200">
                <a:latin typeface="Arial" charset="0"/>
              </a:rPr>
              <a:pPr algn="r">
                <a:spcBef>
                  <a:spcPct val="50000"/>
                </a:spcBef>
                <a:defRPr/>
              </a:pPr>
              <a:t>‹#›</a:t>
            </a:fld>
            <a:endParaRPr lang="en-US" sz="1200">
              <a:latin typeface="Arial" charset="0"/>
            </a:endParaRPr>
          </a:p>
        </p:txBody>
      </p:sp>
    </p:spTree>
    <p:extLst>
      <p:ext uri="{BB962C8B-B14F-4D97-AF65-F5344CB8AC3E}">
        <p14:creationId xmlns:p14="http://schemas.microsoft.com/office/powerpoint/2010/main" val="368174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2D7CA6-B83E-4BA7-8CA5-7B2E85253170}" type="slidenum">
              <a:rPr lang="en-US"/>
              <a:pPr>
                <a:defRPr/>
              </a:pPr>
              <a:t>‹#›</a:t>
            </a:fld>
            <a:endParaRPr lang="en-US"/>
          </a:p>
        </p:txBody>
      </p:sp>
    </p:spTree>
    <p:extLst>
      <p:ext uri="{BB962C8B-B14F-4D97-AF65-F5344CB8AC3E}">
        <p14:creationId xmlns:p14="http://schemas.microsoft.com/office/powerpoint/2010/main" val="396868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AD1A802-0B77-4237-BFA0-73DC39674A4E}" type="slidenum">
              <a:rPr lang="en-US" b="0" smtClean="0"/>
              <a:pPr eaLnBrk="1" hangingPunct="1"/>
              <a:t>1</a:t>
            </a:fld>
            <a:endParaRPr lang="en-US"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30581"/>
            <a:ext cx="5029200" cy="41026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Arial" pitchFamily="34" charset="0"/>
                <a:cs typeface="Arial" pitchFamily="34" charset="0"/>
              </a:rPr>
              <a:t>In this chapter, we will introduce four inventory cost flow methods.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B901D7F-9C5C-4DCF-880E-FFA381DFED84}" type="slidenum">
              <a:rPr lang="en-US" sz="1200" smtClean="0"/>
              <a:pPr eaLnBrk="1" hangingPunct="1"/>
              <a:t>10</a:t>
            </a:fld>
            <a:endParaRPr lang="en-US" sz="1200" smtClean="0"/>
          </a:p>
        </p:txBody>
      </p:sp>
      <p:sp>
        <p:nvSpPr>
          <p:cNvPr id="71683"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71684"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8754112-D653-4D7F-87F2-8ADCCC927C74}" type="slidenum">
              <a:rPr lang="en-US" sz="1200" smtClean="0"/>
              <a:pPr eaLnBrk="1" hangingPunct="1"/>
              <a:t>11</a:t>
            </a:fld>
            <a:endParaRPr lang="en-US" sz="1200" smtClean="0"/>
          </a:p>
        </p:txBody>
      </p:sp>
      <p:sp>
        <p:nvSpPr>
          <p:cNvPr id="72707" name="Rectangle 2"/>
          <p:cNvSpPr>
            <a:spLocks noChangeArrowheads="1"/>
          </p:cNvSpPr>
          <p:nvPr/>
        </p:nvSpPr>
        <p:spPr bwMode="auto">
          <a:xfrm>
            <a:off x="388620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8" name="Rectangle 3"/>
          <p:cNvSpPr>
            <a:spLocks noChangeArrowheads="1"/>
          </p:cNvSpPr>
          <p:nvPr/>
        </p:nvSpPr>
        <p:spPr bwMode="auto">
          <a:xfrm>
            <a:off x="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9" name="Rectangle 4"/>
          <p:cNvSpPr>
            <a:spLocks noChangeArrowheads="1"/>
          </p:cNvSpPr>
          <p:nvPr/>
        </p:nvSpPr>
        <p:spPr bwMode="auto">
          <a:xfrm>
            <a:off x="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10" name="Rectangle 5"/>
          <p:cNvSpPr>
            <a:spLocks noGrp="1" noRot="1" noChangeAspect="1" noChangeArrowheads="1" noTextEdit="1"/>
          </p:cNvSpPr>
          <p:nvPr>
            <p:ph type="sldImg"/>
          </p:nvPr>
        </p:nvSpPr>
        <p:spPr>
          <a:xfrm>
            <a:off x="1158875" y="692150"/>
            <a:ext cx="4540250" cy="3405188"/>
          </a:xfrm>
          <a:ln w="12700" cap="flat">
            <a:solidFill>
              <a:schemeClr val="tx1"/>
            </a:solidFill>
          </a:ln>
        </p:spPr>
      </p:sp>
      <p:sp>
        <p:nvSpPr>
          <p:cNvPr id="72711" name="Rectangle 6"/>
          <p:cNvSpPr>
            <a:spLocks noGrp="1" noChangeArrowheads="1"/>
          </p:cNvSpPr>
          <p:nvPr>
            <p:ph type="body" idx="1"/>
          </p:nvPr>
        </p:nvSpPr>
        <p:spPr>
          <a:xfrm>
            <a:off x="914400" y="4329113"/>
            <a:ext cx="5029200" cy="410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kumimoji="0" lang="en-US" smtClean="0">
                <a:latin typeface="Tahoma" pitchFamily="34" charset="0"/>
              </a:rPr>
              <a:t>When a company’s inventory consists of many </a:t>
            </a:r>
            <a:r>
              <a:rPr kumimoji="0" lang="en-US" smtClean="0">
                <a:solidFill>
                  <a:srgbClr val="FF3300"/>
                </a:solidFill>
                <a:latin typeface="Tahoma" pitchFamily="34" charset="0"/>
              </a:rPr>
              <a:t>high-priced, low-turnover</a:t>
            </a:r>
            <a:r>
              <a:rPr kumimoji="0" lang="en-US" smtClean="0">
                <a:latin typeface="Tahoma" pitchFamily="34" charset="0"/>
              </a:rPr>
              <a:t> goods the record keeping necessary to use </a:t>
            </a:r>
            <a:r>
              <a:rPr kumimoji="0" lang="en-US" smtClean="0">
                <a:solidFill>
                  <a:srgbClr val="FF3300"/>
                </a:solidFill>
                <a:latin typeface="Tahoma" pitchFamily="34" charset="0"/>
              </a:rPr>
              <a:t>specific identification</a:t>
            </a:r>
            <a:r>
              <a:rPr kumimoji="0" lang="en-US" smtClean="0">
                <a:latin typeface="Tahoma" pitchFamily="34" charset="0"/>
              </a:rPr>
              <a:t> is more practical.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A6E6D73-8576-4A9A-9774-BE385DDCC923}" type="slidenum">
              <a:rPr lang="en-US" sz="1200" smtClean="0"/>
              <a:pPr eaLnBrk="1" hangingPunct="1"/>
              <a:t>12</a:t>
            </a:fld>
            <a:endParaRPr lang="en-US" sz="1200" smtClean="0"/>
          </a:p>
        </p:txBody>
      </p:sp>
      <p:sp>
        <p:nvSpPr>
          <p:cNvPr id="73731" name="Rectangle 2"/>
          <p:cNvSpPr>
            <a:spLocks noChangeArrowheads="1"/>
          </p:cNvSpPr>
          <p:nvPr/>
        </p:nvSpPr>
        <p:spPr bwMode="auto">
          <a:xfrm>
            <a:off x="388620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2" name="Rectangle 3"/>
          <p:cNvSpPr>
            <a:spLocks noChangeArrowheads="1"/>
          </p:cNvSpPr>
          <p:nvPr/>
        </p:nvSpPr>
        <p:spPr bwMode="auto">
          <a:xfrm>
            <a:off x="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3" name="Rectangle 4"/>
          <p:cNvSpPr>
            <a:spLocks noChangeArrowheads="1"/>
          </p:cNvSpPr>
          <p:nvPr/>
        </p:nvSpPr>
        <p:spPr bwMode="auto">
          <a:xfrm>
            <a:off x="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4" name="Rectangle 5"/>
          <p:cNvSpPr>
            <a:spLocks noGrp="1" noRot="1" noChangeAspect="1" noChangeArrowheads="1" noTextEdit="1"/>
          </p:cNvSpPr>
          <p:nvPr>
            <p:ph type="sldImg"/>
          </p:nvPr>
        </p:nvSpPr>
        <p:spPr>
          <a:xfrm>
            <a:off x="1158875" y="692150"/>
            <a:ext cx="4540250" cy="3405188"/>
          </a:xfrm>
          <a:ln w="12700" cap="flat">
            <a:solidFill>
              <a:schemeClr val="tx1"/>
            </a:solidFill>
          </a:ln>
        </p:spPr>
      </p:sp>
      <p:sp>
        <p:nvSpPr>
          <p:cNvPr id="73735" name="Rectangle 6"/>
          <p:cNvSpPr>
            <a:spLocks noGrp="1" noChangeArrowheads="1"/>
          </p:cNvSpPr>
          <p:nvPr>
            <p:ph type="body" idx="1"/>
          </p:nvPr>
        </p:nvSpPr>
        <p:spPr>
          <a:xfrm>
            <a:off x="914400" y="4329113"/>
            <a:ext cx="5029200" cy="410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kumimoji="0" lang="en-US" smtClean="0">
                <a:latin typeface="Tahoma" pitchFamily="34" charset="0"/>
              </a:rPr>
              <a:t>Assume Baker Company purchased two identical inventory items: the first for one hundred dollars and the second for one hundred ten dollars.</a:t>
            </a:r>
          </a:p>
          <a:p>
            <a:pPr eaLnBrk="1" hangingPunct="1"/>
            <a:endParaRPr kumimoji="0" lang="en-US" smtClean="0">
              <a:latin typeface="Tahoma" pitchFamily="34" charset="0"/>
            </a:endParaRPr>
          </a:p>
          <a:p>
            <a:pPr eaLnBrk="1" hangingPunct="1">
              <a:spcBef>
                <a:spcPct val="50000"/>
              </a:spcBef>
            </a:pPr>
            <a:r>
              <a:rPr kumimoji="0" lang="en-US" smtClean="0">
                <a:latin typeface="Tahoma" pitchFamily="34" charset="0"/>
              </a:rPr>
              <a:t>Using </a:t>
            </a:r>
            <a:r>
              <a:rPr kumimoji="0" lang="en-US" smtClean="0">
                <a:solidFill>
                  <a:srgbClr val="FF3300"/>
                </a:solidFill>
                <a:latin typeface="Tahoma" pitchFamily="34" charset="0"/>
              </a:rPr>
              <a:t>specific identification</a:t>
            </a:r>
            <a:r>
              <a:rPr kumimoji="0" lang="en-US" smtClean="0">
                <a:latin typeface="Tahoma" pitchFamily="34" charset="0"/>
              </a:rPr>
              <a:t>, when the first item is sold, cost of goods sold would be one hundred dollars.  When the second item is sold, cost of goods sold would be one hundred ten dollars. </a:t>
            </a:r>
          </a:p>
          <a:p>
            <a:pPr eaLnBrk="1" hangingPunct="1"/>
            <a:endParaRPr kumimoji="0" lang="en-US" smtClean="0">
              <a:latin typeface="Tahoma" pitchFamily="34" charset="0"/>
            </a:endParaRPr>
          </a:p>
          <a:p>
            <a:pPr eaLnBrk="1" hangingPunct="1"/>
            <a:endParaRPr kumimoji="0" lang="en-US" smtClean="0">
              <a:latin typeface="Tahoma" pitchFamily="34" charset="0"/>
            </a:endParaRPr>
          </a:p>
          <a:p>
            <a:pPr eaLnBrk="1" hangingPunct="1"/>
            <a:endParaRPr kumimoji="0" lang="en-US" sz="2400" b="1"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0BC4C55-AE91-4CDC-A99B-3DF508C5A588}" type="slidenum">
              <a:rPr lang="en-US" sz="1200" smtClean="0"/>
              <a:pPr eaLnBrk="1" hangingPunct="1"/>
              <a:t>13</a:t>
            </a:fld>
            <a:endParaRPr lang="en-US" sz="1200" smtClean="0"/>
          </a:p>
        </p:txBody>
      </p:sp>
      <p:sp>
        <p:nvSpPr>
          <p:cNvPr id="7475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14</a:t>
            </a:r>
          </a:p>
        </p:txBody>
      </p:sp>
      <p:sp>
        <p:nvSpPr>
          <p:cNvPr id="7475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9"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7476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r>
              <a:rPr lang="en-US" sz="2800" b="1" smtClean="0"/>
              <a:t>Cost of the items purchased first are assigned to Cost of Goods sold.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C8287F1-B8E2-47EC-A935-995DDD8D6A25}" type="slidenum">
              <a:rPr lang="en-US" sz="1200" smtClean="0"/>
              <a:pPr eaLnBrk="1" hangingPunct="1"/>
              <a:t>14</a:t>
            </a:fld>
            <a:endParaRPr lang="en-US" sz="1200" smtClean="0"/>
          </a:p>
        </p:txBody>
      </p:sp>
      <p:sp>
        <p:nvSpPr>
          <p:cNvPr id="7577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20</a:t>
            </a:r>
          </a:p>
        </p:txBody>
      </p:sp>
      <p:sp>
        <p:nvSpPr>
          <p:cNvPr id="7578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3"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7578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AD52550-A39C-4599-B815-C552AFBDFEBC}" type="slidenum">
              <a:rPr lang="en-US" sz="1200" smtClean="0"/>
              <a:pPr eaLnBrk="1" hangingPunct="1"/>
              <a:t>15</a:t>
            </a:fld>
            <a:endParaRPr lang="en-US" sz="1200" smtClean="0"/>
          </a:p>
        </p:txBody>
      </p:sp>
      <p:sp>
        <p:nvSpPr>
          <p:cNvPr id="7680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680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22</a:t>
            </a:r>
          </a:p>
        </p:txBody>
      </p:sp>
      <p:sp>
        <p:nvSpPr>
          <p:cNvPr id="7680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680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6807"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7680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877C4A0-F3F0-42BC-886C-5AFF164DFE4A}" type="slidenum">
              <a:rPr lang="en-US" sz="1200" smtClean="0"/>
              <a:pPr eaLnBrk="1" hangingPunct="1"/>
              <a:t>16</a:t>
            </a:fld>
            <a:endParaRPr lang="en-US" sz="1200" smtClean="0"/>
          </a:p>
        </p:txBody>
      </p:sp>
      <p:sp>
        <p:nvSpPr>
          <p:cNvPr id="7782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23</a:t>
            </a:r>
          </a:p>
        </p:txBody>
      </p:sp>
      <p:sp>
        <p:nvSpPr>
          <p:cNvPr id="7782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3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31"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7783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466D76B-1812-420E-9CE1-B198384A7BC6}" type="slidenum">
              <a:rPr lang="en-US" sz="1200" smtClean="0"/>
              <a:pPr eaLnBrk="1" hangingPunct="1"/>
              <a:t>17</a:t>
            </a:fld>
            <a:endParaRPr lang="en-US" sz="1200" smtClean="0"/>
          </a:p>
        </p:txBody>
      </p:sp>
      <p:sp>
        <p:nvSpPr>
          <p:cNvPr id="78851"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2"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15</a:t>
            </a:r>
          </a:p>
        </p:txBody>
      </p:sp>
      <p:sp>
        <p:nvSpPr>
          <p:cNvPr id="78853"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4"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5"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78856"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r>
              <a:rPr lang="en-US" b="1" smtClean="0"/>
              <a:t>Cost of the items purchased </a:t>
            </a:r>
            <a:r>
              <a:rPr lang="en-US" b="1" smtClean="0">
                <a:solidFill>
                  <a:srgbClr val="FF0000"/>
                </a:solidFill>
              </a:rPr>
              <a:t>last</a:t>
            </a:r>
            <a:r>
              <a:rPr lang="en-US" b="1" smtClean="0"/>
              <a:t> are assigned to Cost of Goods sold.</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C372EB7-10D2-48EA-8795-674E2B34CCA5}" type="slidenum">
              <a:rPr lang="en-US" sz="1200" smtClean="0"/>
              <a:pPr eaLnBrk="1" hangingPunct="1"/>
              <a:t>18</a:t>
            </a:fld>
            <a:endParaRPr lang="en-US" sz="1200" smtClean="0"/>
          </a:p>
        </p:txBody>
      </p:sp>
      <p:sp>
        <p:nvSpPr>
          <p:cNvPr id="7987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25</a:t>
            </a:r>
          </a:p>
        </p:txBody>
      </p:sp>
      <p:sp>
        <p:nvSpPr>
          <p:cNvPr id="7987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9"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7988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1515C4E-792C-4954-B5BA-C9F031AB0803}" type="slidenum">
              <a:rPr lang="en-US" sz="1200" smtClean="0"/>
              <a:pPr eaLnBrk="1" hangingPunct="1"/>
              <a:t>19</a:t>
            </a:fld>
            <a:endParaRPr lang="en-US" sz="1200" smtClean="0"/>
          </a:p>
        </p:txBody>
      </p:sp>
      <p:sp>
        <p:nvSpPr>
          <p:cNvPr id="8089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16</a:t>
            </a:r>
          </a:p>
        </p:txBody>
      </p:sp>
      <p:sp>
        <p:nvSpPr>
          <p:cNvPr id="8090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3"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8090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86815"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1619" name="Rectangle 3"/>
          <p:cNvSpPr>
            <a:spLocks noChangeArrowheads="1"/>
          </p:cNvSpPr>
          <p:nvPr/>
        </p:nvSpPr>
        <p:spPr bwMode="auto">
          <a:xfrm>
            <a:off x="1" y="8661085"/>
            <a:ext cx="2971185" cy="4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1620" name="Rectangle 4"/>
          <p:cNvSpPr>
            <a:spLocks noChangeArrowheads="1"/>
          </p:cNvSpPr>
          <p:nvPr/>
        </p:nvSpPr>
        <p:spPr bwMode="auto">
          <a:xfrm>
            <a:off x="1"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1621" name="Rectangle 5"/>
          <p:cNvSpPr>
            <a:spLocks noGrp="1" noRot="1" noChangeAspect="1" noChangeArrowheads="1" noTextEdit="1"/>
          </p:cNvSpPr>
          <p:nvPr>
            <p:ph type="sldImg"/>
          </p:nvPr>
        </p:nvSpPr>
        <p:spPr>
          <a:ln cap="flat"/>
        </p:spPr>
      </p:sp>
      <p:sp>
        <p:nvSpPr>
          <p:cNvPr id="11162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8D04284-3DC3-4854-82E5-DDE44DB65A0B}" type="slidenum">
              <a:rPr lang="en-US" sz="1200" smtClean="0"/>
              <a:pPr eaLnBrk="1" hangingPunct="1"/>
              <a:t>20</a:t>
            </a:fld>
            <a:endParaRPr lang="en-US" sz="1200" smtClean="0"/>
          </a:p>
        </p:txBody>
      </p:sp>
      <p:sp>
        <p:nvSpPr>
          <p:cNvPr id="8192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18</a:t>
            </a:r>
          </a:p>
        </p:txBody>
      </p:sp>
      <p:sp>
        <p:nvSpPr>
          <p:cNvPr id="8192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7"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8192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0561E9C-F327-41AF-862E-06DB96CFA30E}" type="slidenum">
              <a:rPr lang="en-US" sz="1200" smtClean="0"/>
              <a:pPr eaLnBrk="1" hangingPunct="1"/>
              <a:t>21</a:t>
            </a:fld>
            <a:endParaRPr lang="en-US" sz="1200" smtClean="0"/>
          </a:p>
        </p:txBody>
      </p:sp>
      <p:sp>
        <p:nvSpPr>
          <p:cNvPr id="8294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27</a:t>
            </a:r>
          </a:p>
        </p:txBody>
      </p:sp>
      <p:sp>
        <p:nvSpPr>
          <p:cNvPr id="8294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5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51"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295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C902DFC-2E04-4A2D-8440-D4B034F7D267}" type="slidenum">
              <a:rPr lang="en-US" sz="1200" smtClean="0"/>
              <a:pPr eaLnBrk="1" hangingPunct="1"/>
              <a:t>22</a:t>
            </a:fld>
            <a:endParaRPr lang="en-US" sz="1200" smtClean="0"/>
          </a:p>
        </p:txBody>
      </p:sp>
      <p:sp>
        <p:nvSpPr>
          <p:cNvPr id="83971"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2"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27</a:t>
            </a:r>
          </a:p>
        </p:txBody>
      </p:sp>
      <p:sp>
        <p:nvSpPr>
          <p:cNvPr id="83973"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4"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5"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3976"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A326AAE-DAA2-46CE-8F50-ABAF40667DED}" type="slidenum">
              <a:rPr lang="en-US" sz="1200" smtClean="0"/>
              <a:pPr eaLnBrk="1" hangingPunct="1"/>
              <a:t>23</a:t>
            </a:fld>
            <a:endParaRPr lang="en-US" sz="1200" smtClean="0"/>
          </a:p>
        </p:txBody>
      </p:sp>
      <p:sp>
        <p:nvSpPr>
          <p:cNvPr id="8499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27</a:t>
            </a:r>
          </a:p>
        </p:txBody>
      </p:sp>
      <p:sp>
        <p:nvSpPr>
          <p:cNvPr id="8499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9"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500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870EE73-FF34-405C-B971-7A3BF2B0CF54}" type="slidenum">
              <a:rPr lang="en-US" sz="1200" smtClean="0"/>
              <a:pPr eaLnBrk="1" hangingPunct="1"/>
              <a:t>24</a:t>
            </a:fld>
            <a:endParaRPr lang="en-US" sz="1200" smtClean="0"/>
          </a:p>
        </p:txBody>
      </p:sp>
      <p:sp>
        <p:nvSpPr>
          <p:cNvPr id="8601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27</a:t>
            </a:r>
          </a:p>
        </p:txBody>
      </p:sp>
      <p:sp>
        <p:nvSpPr>
          <p:cNvPr id="8602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3"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602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31CFF62-4A02-4EDD-8432-B0A3355385F6}" type="slidenum">
              <a:rPr lang="en-US" sz="1200" smtClean="0"/>
              <a:pPr eaLnBrk="1" hangingPunct="1"/>
              <a:t>25</a:t>
            </a:fld>
            <a:endParaRPr lang="en-US" sz="1200" smtClean="0"/>
          </a:p>
        </p:txBody>
      </p:sp>
      <p:sp>
        <p:nvSpPr>
          <p:cNvPr id="8704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27</a:t>
            </a:r>
          </a:p>
        </p:txBody>
      </p:sp>
      <p:sp>
        <p:nvSpPr>
          <p:cNvPr id="8704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7"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704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B46707E-7E77-4805-9522-8F351097AB70}" type="slidenum">
              <a:rPr lang="en-US" sz="1200" smtClean="0"/>
              <a:pPr eaLnBrk="1" hangingPunct="1"/>
              <a:t>26</a:t>
            </a:fld>
            <a:endParaRPr lang="en-US" sz="1200" smtClean="0"/>
          </a:p>
        </p:txBody>
      </p:sp>
      <p:sp>
        <p:nvSpPr>
          <p:cNvPr id="8806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6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28</a:t>
            </a:r>
          </a:p>
        </p:txBody>
      </p:sp>
      <p:sp>
        <p:nvSpPr>
          <p:cNvPr id="8806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7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71"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807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F223638-DBEF-4561-A961-490A6C26A644}" type="slidenum">
              <a:rPr lang="en-US" sz="1200" smtClean="0"/>
              <a:pPr eaLnBrk="1" hangingPunct="1"/>
              <a:t>27</a:t>
            </a:fld>
            <a:endParaRPr lang="en-US" sz="1200" smtClean="0"/>
          </a:p>
        </p:txBody>
      </p:sp>
      <p:sp>
        <p:nvSpPr>
          <p:cNvPr id="89091"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2"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29</a:t>
            </a:r>
          </a:p>
        </p:txBody>
      </p:sp>
      <p:sp>
        <p:nvSpPr>
          <p:cNvPr id="89093"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4"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89096"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62EA3B4-0EAC-4B91-8F8D-6458A71FFCD6}" type="slidenum">
              <a:rPr lang="en-US" sz="1200" smtClean="0"/>
              <a:pPr eaLnBrk="1" hangingPunct="1"/>
              <a:t>28</a:t>
            </a:fld>
            <a:endParaRPr lang="en-US" sz="1200" smtClean="0"/>
          </a:p>
        </p:txBody>
      </p:sp>
      <p:sp>
        <p:nvSpPr>
          <p:cNvPr id="9011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16" tIns="0" rIns="19016" bIns="0" anchor="b"/>
          <a:lstStyle/>
          <a:p>
            <a:pPr algn="r" defTabSz="938213" eaLnBrk="0" hangingPunct="0"/>
            <a:r>
              <a:rPr lang="en-US" sz="1000" i="1">
                <a:latin typeface="Times New Roman" pitchFamily="18" charset="0"/>
              </a:rPr>
              <a:t>35</a:t>
            </a:r>
          </a:p>
        </p:txBody>
      </p:sp>
      <p:sp>
        <p:nvSpPr>
          <p:cNvPr id="9011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9" name="Rectangle 6"/>
          <p:cNvSpPr>
            <a:spLocks noGrp="1" noRot="1" noChangeAspect="1" noChangeArrowheads="1" noTextEdit="1"/>
          </p:cNvSpPr>
          <p:nvPr>
            <p:ph type="sldImg"/>
          </p:nvPr>
        </p:nvSpPr>
        <p:spPr>
          <a:xfrm>
            <a:off x="1158875" y="688975"/>
            <a:ext cx="4541838" cy="3406775"/>
          </a:xfrm>
          <a:ln w="12700" cap="flat">
            <a:solidFill>
              <a:schemeClr val="tx1"/>
            </a:solidFill>
          </a:ln>
        </p:spPr>
      </p:sp>
      <p:sp>
        <p:nvSpPr>
          <p:cNvPr id="9012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5" tIns="45956" rIns="93495" bIns="45956"/>
          <a:lstStyle/>
          <a:p>
            <a:pPr defTabSz="939800"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DE529B8-7B78-403A-83AB-9C1F8794DFB1}" type="slidenum">
              <a:rPr lang="en-US" sz="1200" smtClean="0"/>
              <a:pPr eaLnBrk="1" hangingPunct="1"/>
              <a:t>29</a:t>
            </a:fld>
            <a:endParaRPr lang="en-US" sz="1200" smtClean="0"/>
          </a:p>
        </p:txBody>
      </p:sp>
      <p:sp>
        <p:nvSpPr>
          <p:cNvPr id="91139" name="Rectangle 2"/>
          <p:cNvSpPr>
            <a:spLocks noChangeArrowheads="1"/>
          </p:cNvSpPr>
          <p:nvPr/>
        </p:nvSpPr>
        <p:spPr bwMode="auto">
          <a:xfrm>
            <a:off x="388620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91140" name="Rectangle 3"/>
          <p:cNvSpPr>
            <a:spLocks noChangeArrowheads="1"/>
          </p:cNvSpPr>
          <p:nvPr/>
        </p:nvSpPr>
        <p:spPr bwMode="auto">
          <a:xfrm>
            <a:off x="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91141" name="Rectangle 4"/>
          <p:cNvSpPr>
            <a:spLocks noChangeArrowheads="1"/>
          </p:cNvSpPr>
          <p:nvPr/>
        </p:nvSpPr>
        <p:spPr bwMode="auto">
          <a:xfrm>
            <a:off x="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91142" name="Rectangle 5"/>
          <p:cNvSpPr>
            <a:spLocks noGrp="1" noRot="1" noChangeAspect="1" noChangeArrowheads="1" noTextEdit="1"/>
          </p:cNvSpPr>
          <p:nvPr>
            <p:ph type="sldImg"/>
          </p:nvPr>
        </p:nvSpPr>
        <p:spPr>
          <a:xfrm>
            <a:off x="1158875" y="692150"/>
            <a:ext cx="4541838" cy="3405188"/>
          </a:xfrm>
          <a:ln w="12700" cap="flat">
            <a:solidFill>
              <a:schemeClr val="tx1"/>
            </a:solidFill>
          </a:ln>
        </p:spPr>
      </p:sp>
      <p:sp>
        <p:nvSpPr>
          <p:cNvPr id="91143" name="Rectangle 6"/>
          <p:cNvSpPr>
            <a:spLocks noGrp="1" noChangeArrowheads="1"/>
          </p:cNvSpPr>
          <p:nvPr>
            <p:ph type="body" idx="1"/>
          </p:nvPr>
        </p:nvSpPr>
        <p:spPr>
          <a:xfrm>
            <a:off x="914400" y="4329113"/>
            <a:ext cx="5029200" cy="410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886815"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2643" name="Rectangle 3"/>
          <p:cNvSpPr>
            <a:spLocks noChangeArrowheads="1"/>
          </p:cNvSpPr>
          <p:nvPr/>
        </p:nvSpPr>
        <p:spPr bwMode="auto">
          <a:xfrm>
            <a:off x="1" y="8661085"/>
            <a:ext cx="2971185" cy="4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2644" name="Rectangle 4"/>
          <p:cNvSpPr>
            <a:spLocks noChangeArrowheads="1"/>
          </p:cNvSpPr>
          <p:nvPr/>
        </p:nvSpPr>
        <p:spPr bwMode="auto">
          <a:xfrm>
            <a:off x="1"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264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6" name="Rectangle 6"/>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916A8DA-77AF-4604-94ED-7B8D14E82832}" type="slidenum">
              <a:rPr lang="en-US" b="0" smtClean="0"/>
              <a:pPr eaLnBrk="1" hangingPunct="1"/>
              <a:t>30</a:t>
            </a:fld>
            <a:endParaRPr lang="en-US" b="0" smtClean="0"/>
          </a:p>
        </p:txBody>
      </p:sp>
      <p:sp>
        <p:nvSpPr>
          <p:cNvPr id="72707" name="Rectangle 2"/>
          <p:cNvSpPr>
            <a:spLocks noChangeArrowheads="1"/>
          </p:cNvSpPr>
          <p:nvPr/>
        </p:nvSpPr>
        <p:spPr bwMode="auto">
          <a:xfrm>
            <a:off x="3886200" y="1"/>
            <a:ext cx="2971800" cy="45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b="0"/>
          </a:p>
        </p:txBody>
      </p:sp>
      <p:sp>
        <p:nvSpPr>
          <p:cNvPr id="72708" name="Rectangle 3"/>
          <p:cNvSpPr>
            <a:spLocks noChangeArrowheads="1"/>
          </p:cNvSpPr>
          <p:nvPr/>
        </p:nvSpPr>
        <p:spPr bwMode="auto">
          <a:xfrm>
            <a:off x="0" y="8661162"/>
            <a:ext cx="2971800" cy="4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b="0"/>
          </a:p>
        </p:txBody>
      </p:sp>
      <p:sp>
        <p:nvSpPr>
          <p:cNvPr id="72709" name="Rectangle 4"/>
          <p:cNvSpPr>
            <a:spLocks noChangeArrowheads="1"/>
          </p:cNvSpPr>
          <p:nvPr/>
        </p:nvSpPr>
        <p:spPr bwMode="auto">
          <a:xfrm>
            <a:off x="0" y="1"/>
            <a:ext cx="2971800" cy="45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b="0"/>
          </a:p>
        </p:txBody>
      </p:sp>
      <p:sp>
        <p:nvSpPr>
          <p:cNvPr id="72710" name="Rectangle 5"/>
          <p:cNvSpPr>
            <a:spLocks noGrp="1" noRot="1" noChangeAspect="1" noChangeArrowheads="1" noTextEdit="1"/>
          </p:cNvSpPr>
          <p:nvPr>
            <p:ph type="sldImg"/>
          </p:nvPr>
        </p:nvSpPr>
        <p:spPr>
          <a:xfrm>
            <a:off x="1158875" y="692150"/>
            <a:ext cx="4541838" cy="3405188"/>
          </a:xfrm>
          <a:ln w="12700" cap="flat">
            <a:solidFill>
              <a:schemeClr val="tx1"/>
            </a:solidFill>
          </a:ln>
        </p:spPr>
      </p:sp>
      <p:sp>
        <p:nvSpPr>
          <p:cNvPr id="72711" name="Rectangle 6"/>
          <p:cNvSpPr>
            <a:spLocks noGrp="1" noChangeArrowheads="1"/>
          </p:cNvSpPr>
          <p:nvPr>
            <p:ph type="body" idx="1"/>
          </p:nvPr>
        </p:nvSpPr>
        <p:spPr>
          <a:xfrm>
            <a:off x="914400" y="4328999"/>
            <a:ext cx="5029200" cy="41010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spcBef>
                <a:spcPct val="0"/>
              </a:spcBef>
            </a:pPr>
            <a:r>
              <a:rPr lang="en-US" smtClean="0">
                <a:latin typeface="Tahoma" pitchFamily="34" charset="0"/>
              </a:rPr>
              <a:t>Our discussions about inventory cost flow methods pertain to the flow of costs through the accounting records, not the actual physical flow of goods.</a:t>
            </a:r>
            <a:br>
              <a:rPr lang="en-US" smtClean="0">
                <a:latin typeface="Tahoma" pitchFamily="34" charset="0"/>
              </a:rPr>
            </a:br>
            <a:endParaRPr lang="en-US" smtClean="0">
              <a:latin typeface="Tahoma" pitchFamily="34" charset="0"/>
            </a:endParaRPr>
          </a:p>
          <a:p>
            <a:pPr eaLnBrk="1" hangingPunct="1">
              <a:spcBef>
                <a:spcPct val="0"/>
              </a:spcBef>
            </a:pPr>
            <a:r>
              <a:rPr lang="en-US" smtClean="0">
                <a:latin typeface="Tahoma" pitchFamily="34" charset="0"/>
              </a:rPr>
              <a:t>Cost flows can be done on a different basis than physical flow.</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9776322-80C7-4EFE-8847-2D1675AED0B6}" type="slidenum">
              <a:rPr lang="en-US" sz="1200" smtClean="0"/>
              <a:pPr eaLnBrk="1" hangingPunct="1"/>
              <a:t>31</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smtClean="0">
                <a:solidFill>
                  <a:schemeClr val="bg1"/>
                </a:solidFill>
                <a:latin typeface="Tahoma" pitchFamily="34" charset="0"/>
              </a:rPr>
              <a:t>In our previous examples, all purchases were made before any goods were sold.  This section addresses more realistic conditions when sales transactions occur intermittently with purchases. </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65C9406-43FD-4525-B0FB-2BA71512D30A}" type="slidenum">
              <a:rPr lang="en-US" sz="1200" smtClean="0"/>
              <a:pPr eaLnBrk="1" hangingPunct="1"/>
              <a:t>32</a:t>
            </a:fld>
            <a:endParaRPr lang="en-US" sz="1200" smtClean="0"/>
          </a:p>
        </p:txBody>
      </p:sp>
      <p:sp>
        <p:nvSpPr>
          <p:cNvPr id="9318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8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20</a:t>
            </a:r>
          </a:p>
        </p:txBody>
      </p:sp>
      <p:sp>
        <p:nvSpPr>
          <p:cNvPr id="9318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9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91"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9319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288F50A-3CED-46DE-A490-BEFDFC3221CD}" type="slidenum">
              <a:rPr lang="en-US" sz="1200" smtClean="0"/>
              <a:pPr eaLnBrk="1" hangingPunct="1"/>
              <a:t>33</a:t>
            </a:fld>
            <a:endParaRPr lang="en-US" sz="1200" smtClean="0"/>
          </a:p>
        </p:txBody>
      </p:sp>
      <p:sp>
        <p:nvSpPr>
          <p:cNvPr id="94211"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94212"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BF1E233-068E-4CCE-ABFF-BC146F8460DF}" type="slidenum">
              <a:rPr lang="en-US" sz="1200" smtClean="0"/>
              <a:pPr eaLnBrk="1" hangingPunct="1"/>
              <a:t>34</a:t>
            </a:fld>
            <a:endParaRPr lang="en-US" sz="1200" smtClean="0"/>
          </a:p>
        </p:txBody>
      </p:sp>
      <p:sp>
        <p:nvSpPr>
          <p:cNvPr id="95235"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95236"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C63FF89-8EAB-4E01-85B8-06B4054B9BD0}" type="slidenum">
              <a:rPr lang="en-US" sz="1200" smtClean="0"/>
              <a:pPr eaLnBrk="1" hangingPunct="1"/>
              <a:t>35</a:t>
            </a:fld>
            <a:endParaRPr lang="en-US" sz="1200" smtClean="0"/>
          </a:p>
        </p:txBody>
      </p:sp>
      <p:sp>
        <p:nvSpPr>
          <p:cNvPr id="9625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20</a:t>
            </a:r>
          </a:p>
        </p:txBody>
      </p:sp>
      <p:sp>
        <p:nvSpPr>
          <p:cNvPr id="9626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3"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9626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D70C841-19FB-4FB3-B0FC-7C68C3CEE273}" type="slidenum">
              <a:rPr lang="en-US" sz="1200" smtClean="0"/>
              <a:pPr eaLnBrk="1" hangingPunct="1"/>
              <a:t>36</a:t>
            </a:fld>
            <a:endParaRPr lang="en-US" sz="1200" smtClean="0"/>
          </a:p>
        </p:txBody>
      </p:sp>
      <p:sp>
        <p:nvSpPr>
          <p:cNvPr id="97283"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97284"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AC2BE35-E88B-48B8-8D44-56E789921A34}" type="slidenum">
              <a:rPr lang="en-US" sz="1200" smtClean="0"/>
              <a:pPr eaLnBrk="1" hangingPunct="1"/>
              <a:t>37</a:t>
            </a:fld>
            <a:endParaRPr lang="en-US" sz="1200" smtClean="0"/>
          </a:p>
        </p:txBody>
      </p:sp>
      <p:sp>
        <p:nvSpPr>
          <p:cNvPr id="98307"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98308"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01BA5A4-C001-4F6B-BA5E-7E6E4A58E7CC}" type="slidenum">
              <a:rPr lang="en-US" sz="1200" smtClean="0"/>
              <a:pPr eaLnBrk="1" hangingPunct="1"/>
              <a:t>38</a:t>
            </a:fld>
            <a:endParaRPr lang="en-US" sz="1200" smtClean="0"/>
          </a:p>
        </p:txBody>
      </p:sp>
      <p:sp>
        <p:nvSpPr>
          <p:cNvPr id="99331"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99332"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DD8158F-189F-481E-94ED-C97B0D5AF1BE}" type="slidenum">
              <a:rPr lang="en-US" sz="1200" smtClean="0"/>
              <a:pPr eaLnBrk="1" hangingPunct="1"/>
              <a:t>39</a:t>
            </a:fld>
            <a:endParaRPr lang="en-US" sz="1200" smtClean="0"/>
          </a:p>
        </p:txBody>
      </p:sp>
      <p:sp>
        <p:nvSpPr>
          <p:cNvPr id="100355"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0356"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886815"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3667" name="Rectangle 3"/>
          <p:cNvSpPr>
            <a:spLocks noChangeArrowheads="1"/>
          </p:cNvSpPr>
          <p:nvPr/>
        </p:nvSpPr>
        <p:spPr bwMode="auto">
          <a:xfrm>
            <a:off x="1" y="8661085"/>
            <a:ext cx="2971185" cy="4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3668" name="Rectangle 4"/>
          <p:cNvSpPr>
            <a:spLocks noChangeArrowheads="1"/>
          </p:cNvSpPr>
          <p:nvPr/>
        </p:nvSpPr>
        <p:spPr bwMode="auto">
          <a:xfrm>
            <a:off x="1"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1366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70" name="Rectangle 6"/>
          <p:cNvSpPr>
            <a:spLocks noGrp="1" noRot="1" noChangeAspect="1" noChangeArrowheads="1" noTextEdit="1"/>
          </p:cNvSpPr>
          <p:nvPr>
            <p:ph type="sldImg"/>
          </p:nvPr>
        </p:nvSpPr>
        <p:spPr>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72F7543-D5B7-461B-A030-C8D27182B140}" type="slidenum">
              <a:rPr lang="en-US" sz="1200" smtClean="0"/>
              <a:pPr eaLnBrk="1" hangingPunct="1"/>
              <a:t>40</a:t>
            </a:fld>
            <a:endParaRPr lang="en-US" sz="1200" smtClean="0"/>
          </a:p>
        </p:txBody>
      </p:sp>
      <p:sp>
        <p:nvSpPr>
          <p:cNvPr id="101379"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1380"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51E899E-1F5D-4757-B62D-2208055AC51B}" type="slidenum">
              <a:rPr lang="en-US" sz="1200" smtClean="0"/>
              <a:pPr eaLnBrk="1" hangingPunct="1"/>
              <a:t>41</a:t>
            </a:fld>
            <a:endParaRPr lang="en-US" sz="1200" smtClean="0"/>
          </a:p>
        </p:txBody>
      </p:sp>
      <p:sp>
        <p:nvSpPr>
          <p:cNvPr id="102403"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2404"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25F243E-E2BB-4310-A131-1755DA476763}" type="slidenum">
              <a:rPr lang="en-US" sz="1200" smtClean="0"/>
              <a:pPr eaLnBrk="1" hangingPunct="1"/>
              <a:t>42</a:t>
            </a:fld>
            <a:endParaRPr lang="en-US" sz="1200" smtClean="0"/>
          </a:p>
        </p:txBody>
      </p:sp>
      <p:sp>
        <p:nvSpPr>
          <p:cNvPr id="103427"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3428"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C3AC21E-F0F7-45C0-A56C-BF841ED68CF3}" type="slidenum">
              <a:rPr lang="en-US" sz="1200" smtClean="0"/>
              <a:pPr eaLnBrk="1" hangingPunct="1"/>
              <a:t>43</a:t>
            </a:fld>
            <a:endParaRPr lang="en-US" sz="1200" smtClean="0"/>
          </a:p>
        </p:txBody>
      </p:sp>
      <p:sp>
        <p:nvSpPr>
          <p:cNvPr id="104451"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4452"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3673E08-0DF0-4FA6-9955-C6B6BCD0D3A7}" type="slidenum">
              <a:rPr lang="en-US" sz="1200" smtClean="0"/>
              <a:pPr eaLnBrk="1" hangingPunct="1"/>
              <a:t>44</a:t>
            </a:fld>
            <a:endParaRPr lang="en-US" sz="1200" smtClean="0"/>
          </a:p>
        </p:txBody>
      </p:sp>
      <p:sp>
        <p:nvSpPr>
          <p:cNvPr id="105475"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105476"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F4FD592-29E9-4AE3-AF88-8D0F53261188}" type="slidenum">
              <a:rPr lang="en-US" sz="1200" smtClean="0"/>
              <a:pPr eaLnBrk="1" hangingPunct="1"/>
              <a:t>45</a:t>
            </a:fld>
            <a:endParaRPr lang="en-US" sz="1200" smtClean="0"/>
          </a:p>
        </p:txBody>
      </p:sp>
      <p:sp>
        <p:nvSpPr>
          <p:cNvPr id="10649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9</a:t>
            </a:r>
          </a:p>
        </p:txBody>
      </p:sp>
      <p:sp>
        <p:nvSpPr>
          <p:cNvPr id="10650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3"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0650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dirty="0" smtClean="0">
                <a:solidFill>
                  <a:schemeClr val="tx2"/>
                </a:solidFill>
                <a:latin typeface="Tahoma" pitchFamily="34" charset="0"/>
              </a:rPr>
              <a:t>Apply the lower-of-cost-or-market rule to inventory valuation. </a:t>
            </a:r>
          </a:p>
          <a:p>
            <a:endParaRPr lang="en-US" dirty="0" smtClean="0">
              <a:solidFill>
                <a:schemeClr val="tx2"/>
              </a:solidFill>
              <a:latin typeface="Tahoma" pitchFamily="34" charset="0"/>
            </a:endParaRPr>
          </a:p>
          <a:p>
            <a:pPr eaLnBrk="1" hangingPunct="1"/>
            <a:r>
              <a:rPr lang="en-US" dirty="0" smtClean="0"/>
              <a:t>Part I </a:t>
            </a:r>
          </a:p>
          <a:p>
            <a:pPr eaLnBrk="1" hangingPunct="1"/>
            <a:r>
              <a:rPr lang="en-US" dirty="0" smtClean="0"/>
              <a:t>When we report inventory on the balance sheet, we report it at the lower of cost or market. Cost is determined using one of the methods we just discussed: specific identification; first-in, first-out;  last-in, first-out; or weighted average.  Market is defined as the current replacement price of the inventory.  Reporting inventory at the lower of cost or market follows the conservatism principle by not overstating the value of assets.</a:t>
            </a:r>
          </a:p>
          <a:p>
            <a:pPr eaLnBrk="1" hangingPunct="1"/>
            <a:endParaRPr lang="en-US" dirty="0" smtClean="0"/>
          </a:p>
          <a:p>
            <a:pPr eaLnBrk="1" hangingPunct="1"/>
            <a:r>
              <a:rPr lang="en-US" dirty="0" smtClean="0"/>
              <a:t>Part II</a:t>
            </a:r>
          </a:p>
          <a:p>
            <a:pPr eaLnBrk="1" hangingPunct="1"/>
            <a:r>
              <a:rPr lang="en-US" dirty="0" smtClean="0"/>
              <a:t>We can apply the lower of cost or market concept on an individual item basis, for similar categories of inventory, or for the inventory as a whole.</a:t>
            </a:r>
          </a:p>
          <a:p>
            <a:endParaRPr lang="en-US" dirty="0" smtClean="0">
              <a:solidFill>
                <a:schemeClr val="tx2"/>
              </a:solidFill>
              <a:latin typeface="Tahoma" pitchFamily="34" charset="0"/>
            </a:endParaRPr>
          </a:p>
          <a:p>
            <a:endParaRPr lang="en-US" dirty="0" smtClean="0"/>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1EABD9D-31F1-4E2F-A2F6-A3074BEE71EF}" type="slidenum">
              <a:rPr lang="en-US" sz="1200" smtClean="0"/>
              <a:pPr eaLnBrk="1" hangingPunct="1"/>
              <a:t>46</a:t>
            </a:fld>
            <a:endParaRPr lang="en-US" sz="1200" smtClean="0"/>
          </a:p>
        </p:txBody>
      </p:sp>
      <p:sp>
        <p:nvSpPr>
          <p:cNvPr id="10752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9</a:t>
            </a:r>
          </a:p>
        </p:txBody>
      </p:sp>
      <p:sp>
        <p:nvSpPr>
          <p:cNvPr id="10752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7"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0752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Let’s see how to apply the lower of cost or market concept.</a:t>
            </a:r>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6CB90B5-4A00-441F-AD19-1B7278428CC4}" type="slidenum">
              <a:rPr lang="en-US" sz="1200" smtClean="0"/>
              <a:pPr eaLnBrk="1" hangingPunct="1"/>
              <a:t>47</a:t>
            </a:fld>
            <a:endParaRPr lang="en-US" sz="1200" smtClean="0"/>
          </a:p>
        </p:txBody>
      </p:sp>
      <p:sp>
        <p:nvSpPr>
          <p:cNvPr id="10854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4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9</a:t>
            </a:r>
          </a:p>
        </p:txBody>
      </p:sp>
      <p:sp>
        <p:nvSpPr>
          <p:cNvPr id="10854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5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51"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0855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dirty="0" smtClean="0"/>
              <a:t>The columns “Total Cost” and “Total Mkt.” accumulates data</a:t>
            </a:r>
            <a:r>
              <a:rPr lang="en-US" baseline="0" dirty="0" smtClean="0"/>
              <a:t> that will be used to  assess ending inventory for the whole category of auto supplies.  </a:t>
            </a:r>
          </a:p>
          <a:p>
            <a:endParaRPr lang="en-US" baseline="0" dirty="0" smtClean="0"/>
          </a:p>
          <a:p>
            <a:r>
              <a:rPr lang="en-US" baseline="0" dirty="0" smtClean="0"/>
              <a:t>The last two columns, “Item-by-item” accumulates data that is used immediately (for each item) to determine whether there was a loss in ending inventory valuation.  </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1ABCDA3-63A5-4522-8849-6793EDDED5AC}" type="slidenum">
              <a:rPr lang="en-US" sz="1200" smtClean="0"/>
              <a:pPr eaLnBrk="1" hangingPunct="1"/>
              <a:t>48</a:t>
            </a:fld>
            <a:endParaRPr lang="en-US" sz="1200"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685800" y="4330700"/>
            <a:ext cx="5486400" cy="4102100"/>
          </a:xfrm>
          <a:solidFill>
            <a:srgbClr val="FFFFFF"/>
          </a:solidFill>
          <a:ln>
            <a:solidFill>
              <a:srgbClr val="000000"/>
            </a:solidFill>
          </a:ln>
        </p:spPr>
        <p:txBody>
          <a:bodyPr/>
          <a:lstStyle/>
          <a:p>
            <a:pPr eaLnBrk="1" hangingPunct="1">
              <a:spcBef>
                <a:spcPct val="50000"/>
              </a:spcBef>
            </a:pPr>
            <a:r>
              <a:rPr kumimoji="0" lang="en-US" smtClean="0">
                <a:latin typeface="Tahoma" pitchFamily="34" charset="0"/>
              </a:rPr>
              <a:t>Because inventory and cost of goods sold accounts are so significant, they are attractive targets for concealing fraud.</a:t>
            </a:r>
          </a:p>
          <a:p>
            <a:pPr eaLnBrk="1" hangingPunct="1">
              <a:spcBef>
                <a:spcPct val="50000"/>
              </a:spcBef>
            </a:pPr>
            <a:endParaRPr kumimoji="0" lang="en-US" smtClean="0">
              <a:latin typeface="Tahoma" pitchFamily="34" charset="0"/>
            </a:endParaRPr>
          </a:p>
          <a:p>
            <a:pPr eaLnBrk="1" hangingPunct="1">
              <a:spcBef>
                <a:spcPct val="50000"/>
              </a:spcBef>
            </a:pPr>
            <a:r>
              <a:rPr kumimoji="0" lang="en-US" smtClean="0">
                <a:latin typeface="Tahoma" pitchFamily="34" charset="0"/>
              </a:rPr>
              <a:t>Because of this, auditors and financial analysts carefully examine them for signs of fraud. </a:t>
            </a:r>
          </a:p>
          <a:p>
            <a:pPr algn="ctr" eaLnBrk="1" hangingPunct="1">
              <a:spcBef>
                <a:spcPct val="50000"/>
              </a:spcBef>
            </a:pPr>
            <a:endParaRPr kumimoji="0" lang="en-US" smtClean="0">
              <a:latin typeface="Tahoma" pitchFamily="34" charset="0"/>
            </a:endParaRPr>
          </a:p>
          <a:p>
            <a:pPr eaLnBrk="1" hangingPunct="1"/>
            <a:endParaRPr lang="en-US"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B5E44C49-F8D2-49B1-8EC7-1F6D8802B33B}" type="slidenum">
              <a:rPr lang="en-US" sz="1200">
                <a:latin typeface="Arial" charset="0"/>
              </a:rPr>
              <a:pPr algn="r" eaLnBrk="1" hangingPunct="1"/>
              <a:t>49</a:t>
            </a:fld>
            <a:endParaRPr lang="en-US" sz="1200">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30700"/>
            <a:ext cx="5486400"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This is an example of what happens to the income statement when ending inventory is overstated by one thousand dollars.</a:t>
            </a:r>
          </a:p>
          <a:p>
            <a:pPr eaLnBrk="1" hangingPunct="1"/>
            <a:endParaRPr lang="en-US" sz="1000" smtClean="0"/>
          </a:p>
          <a:p>
            <a:pPr eaLnBrk="1" hangingPunct="1"/>
            <a:r>
              <a:rPr lang="en-US" sz="1000" smtClean="0"/>
              <a:t>Notice that both the income statement and balance sheet have errors  The inventory, total assets, retained earnings, and total stockholders’ equity all have errors in them resulting from the single overstatement of ending inventory.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886815"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04451" name="Rectangle 3"/>
          <p:cNvSpPr>
            <a:spLocks noChangeArrowheads="1"/>
          </p:cNvSpPr>
          <p:nvPr/>
        </p:nvSpPr>
        <p:spPr bwMode="auto">
          <a:xfrm>
            <a:off x="1" y="8661085"/>
            <a:ext cx="2971185" cy="4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04452" name="Rectangle 4"/>
          <p:cNvSpPr>
            <a:spLocks noChangeArrowheads="1"/>
          </p:cNvSpPr>
          <p:nvPr/>
        </p:nvSpPr>
        <p:spPr bwMode="auto">
          <a:xfrm>
            <a:off x="1"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04453" name="Rectangle 5"/>
          <p:cNvSpPr>
            <a:spLocks noGrp="1" noRot="1" noChangeAspect="1" noChangeArrowheads="1" noTextEdit="1"/>
          </p:cNvSpPr>
          <p:nvPr>
            <p:ph type="sldImg"/>
          </p:nvPr>
        </p:nvSpPr>
        <p:spPr>
          <a:ln cap="flat"/>
        </p:spPr>
      </p:sp>
      <p:sp>
        <p:nvSpPr>
          <p:cNvPr id="10445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8A3F81F4-AEA9-43BE-9CB1-D99076120D08}" type="slidenum">
              <a:rPr lang="en-US" sz="1200">
                <a:latin typeface="Arial" charset="0"/>
              </a:rPr>
              <a:pPr algn="r" eaLnBrk="1" hangingPunct="1"/>
              <a:t>50</a:t>
            </a:fld>
            <a:endParaRPr lang="en-US" sz="120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30700"/>
            <a:ext cx="5486400"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If Cost of Goods Sold is understated, then Gross Margin is overstated resulting in an overstatement of net income.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E01AB300-6612-4BD4-B35C-F32E5B05595C}" type="slidenum">
              <a:rPr lang="en-US" sz="1200">
                <a:latin typeface="Arial" charset="0"/>
              </a:rPr>
              <a:pPr algn="r" eaLnBrk="1" hangingPunct="1"/>
              <a:t>51</a:t>
            </a:fld>
            <a:endParaRPr lang="en-US" sz="120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30700"/>
            <a:ext cx="5486400"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On the balance sheet, inventory is overstated and retained earnings is overstated.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7F1E417-0F18-4120-B063-ABF25C48C574}" type="slidenum">
              <a:rPr lang="en-US" sz="1200" smtClean="0"/>
              <a:pPr eaLnBrk="1" hangingPunct="1"/>
              <a:t>52</a:t>
            </a:fld>
            <a:endParaRPr lang="en-US" sz="1200" smtClean="0"/>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kumimoji="0" lang="en-US" smtClean="0">
                <a:latin typeface="Arial" charset="0"/>
              </a:rPr>
              <a:t>For interim financial statements, we may need to </a:t>
            </a:r>
            <a:r>
              <a:rPr kumimoji="0" lang="en-US" smtClean="0">
                <a:solidFill>
                  <a:srgbClr val="FC0128"/>
                </a:solidFill>
                <a:latin typeface="Arial" charset="0"/>
              </a:rPr>
              <a:t>estimate</a:t>
            </a:r>
            <a:r>
              <a:rPr kumimoji="0" lang="en-US" smtClean="0">
                <a:latin typeface="Arial" charset="0"/>
              </a:rPr>
              <a:t> ending inventory and cost of goods sold.</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79CACAC-B903-4B53-AB69-6C57590C9896}" type="slidenum">
              <a:rPr lang="en-US" sz="1200" smtClean="0"/>
              <a:pPr eaLnBrk="1" hangingPunct="1"/>
              <a:t>53</a:t>
            </a:fld>
            <a:endParaRPr lang="en-US" sz="1200" smtClean="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685800" y="4330700"/>
            <a:ext cx="5486400" cy="4102100"/>
          </a:xfrm>
          <a:solidFill>
            <a:srgbClr val="FFFFFF"/>
          </a:solidFill>
          <a:ln>
            <a:solidFill>
              <a:srgbClr val="000000"/>
            </a:solidFill>
          </a:ln>
        </p:spPr>
        <p:txBody>
          <a:bodyPr/>
          <a:lstStyle/>
          <a:p>
            <a:pPr eaLnBrk="1" hangingPunct="1">
              <a:spcBef>
                <a:spcPct val="0"/>
              </a:spcBef>
            </a:pPr>
            <a:r>
              <a:rPr kumimoji="0" lang="en-US" smtClean="0">
                <a:latin typeface="Tahoma" pitchFamily="34" charset="0"/>
              </a:rPr>
              <a:t>Many companies use the </a:t>
            </a:r>
            <a:r>
              <a:rPr kumimoji="0" lang="en-US" smtClean="0">
                <a:solidFill>
                  <a:srgbClr val="FF3300"/>
                </a:solidFill>
                <a:latin typeface="Tahoma" pitchFamily="34" charset="0"/>
              </a:rPr>
              <a:t>gross margin method</a:t>
            </a:r>
            <a:r>
              <a:rPr kumimoji="0" lang="en-US" smtClean="0">
                <a:latin typeface="Tahoma" pitchFamily="34" charset="0"/>
              </a:rPr>
              <a:t> to estimate the current period’s ending inventory.</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C15657D-C52F-4E15-80F0-94C0BCBACC29}" type="slidenum">
              <a:rPr lang="en-US" sz="1200" smtClean="0"/>
              <a:pPr eaLnBrk="1" hangingPunct="1"/>
              <a:t>54</a:t>
            </a:fld>
            <a:endParaRPr lang="en-US" sz="1200" smtClean="0"/>
          </a:p>
        </p:txBody>
      </p:sp>
      <p:sp>
        <p:nvSpPr>
          <p:cNvPr id="11571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5</a:t>
            </a:r>
          </a:p>
        </p:txBody>
      </p:sp>
      <p:sp>
        <p:nvSpPr>
          <p:cNvPr id="11571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9"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1572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lnSpc>
                <a:spcPct val="110000"/>
              </a:lnSpc>
              <a:buClr>
                <a:srgbClr val="000000"/>
              </a:buClr>
              <a:buFont typeface="Wingdings" pitchFamily="2" charset="2"/>
              <a:buNone/>
            </a:pPr>
            <a:r>
              <a:rPr lang="en-US" dirty="0" smtClean="0"/>
              <a:t>One way to use</a:t>
            </a:r>
            <a:r>
              <a:rPr lang="en-US" baseline="0" dirty="0" smtClean="0"/>
              <a:t> </a:t>
            </a:r>
            <a:r>
              <a:rPr lang="en-US" dirty="0" smtClean="0">
                <a:solidFill>
                  <a:srgbClr val="000000"/>
                </a:solidFill>
              </a:rPr>
              <a:t>the gross margin method has the following four steps.</a:t>
            </a:r>
          </a:p>
          <a:p>
            <a:pPr eaLnBrk="1" hangingPunct="1">
              <a:lnSpc>
                <a:spcPct val="110000"/>
              </a:lnSpc>
              <a:buClr>
                <a:srgbClr val="000000"/>
              </a:buClr>
              <a:buFont typeface="Wingdings" pitchFamily="2" charset="2"/>
              <a:buNone/>
            </a:pPr>
            <a:r>
              <a:rPr lang="en-US" dirty="0" smtClean="0">
                <a:solidFill>
                  <a:srgbClr val="000000"/>
                </a:solidFill>
              </a:rPr>
              <a:t>1.) calculate the expected gross margin ratio using prior period’s income statement.</a:t>
            </a:r>
          </a:p>
          <a:p>
            <a:pPr eaLnBrk="1" hangingPunct="1">
              <a:lnSpc>
                <a:spcPct val="110000"/>
              </a:lnSpc>
              <a:buClr>
                <a:srgbClr val="000000"/>
              </a:buClr>
              <a:buFont typeface="Wingdings" pitchFamily="2" charset="2"/>
              <a:buNone/>
            </a:pPr>
            <a:r>
              <a:rPr lang="en-US" dirty="0" smtClean="0">
                <a:solidFill>
                  <a:srgbClr val="000000"/>
                </a:solidFill>
              </a:rPr>
              <a:t>2.) multiply the expected gross margin ratio by the current period’s sales to estimate the amount of gross margin.</a:t>
            </a:r>
          </a:p>
          <a:p>
            <a:pPr eaLnBrk="1" hangingPunct="1">
              <a:lnSpc>
                <a:spcPct val="110000"/>
              </a:lnSpc>
              <a:buClr>
                <a:srgbClr val="000000"/>
              </a:buClr>
              <a:buFont typeface="Wingdings" pitchFamily="2" charset="2"/>
              <a:buNone/>
            </a:pPr>
            <a:r>
              <a:rPr lang="en-US" dirty="0" smtClean="0">
                <a:solidFill>
                  <a:srgbClr val="000000"/>
                </a:solidFill>
              </a:rPr>
              <a:t>3.) subtract the estimated gross margin from sales to estimate cost of goods sold.</a:t>
            </a:r>
          </a:p>
          <a:p>
            <a:pPr eaLnBrk="1" hangingPunct="1">
              <a:lnSpc>
                <a:spcPct val="110000"/>
              </a:lnSpc>
              <a:buClr>
                <a:srgbClr val="000000"/>
              </a:buClr>
              <a:buFont typeface="Wingdings" pitchFamily="2" charset="2"/>
              <a:buNone/>
            </a:pPr>
            <a:r>
              <a:rPr lang="en-US" dirty="0" smtClean="0">
                <a:solidFill>
                  <a:srgbClr val="000000"/>
                </a:solidFill>
              </a:rPr>
              <a:t>4.) subtract the estimated cost of goods sold from the amount of goods available for sale to estimate the ending inventory.</a:t>
            </a:r>
          </a:p>
          <a:p>
            <a:pPr eaLnBrk="1" hangingPunct="1"/>
            <a:endParaRPr lang="en-US" dirty="0" smtClean="0"/>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9B7F360-7BBA-48A2-BCEB-FA2DF9BE94CF}" type="slidenum">
              <a:rPr lang="en-US" sz="1200" smtClean="0"/>
              <a:pPr eaLnBrk="1" hangingPunct="1"/>
              <a:t>55</a:t>
            </a:fld>
            <a:endParaRPr lang="en-US" sz="1200" smtClean="0"/>
          </a:p>
        </p:txBody>
      </p:sp>
      <p:sp>
        <p:nvSpPr>
          <p:cNvPr id="11673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6</a:t>
            </a:r>
          </a:p>
        </p:txBody>
      </p:sp>
      <p:sp>
        <p:nvSpPr>
          <p:cNvPr id="11674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3"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1674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latin typeface="Arial" pitchFamily="34" charset="0"/>
                <a:cs typeface="Arial" pitchFamily="34" charset="0"/>
              </a:rPr>
              <a:t>Here is another (more visual) way of using the gross margin method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AD2C6FC-CF0B-44D6-A668-487F983C74F3}" type="slidenum">
              <a:rPr lang="en-US" sz="1200" smtClean="0"/>
              <a:pPr eaLnBrk="1" hangingPunct="1"/>
              <a:t>56</a:t>
            </a:fld>
            <a:endParaRPr lang="en-US" sz="1200" smtClean="0"/>
          </a:p>
        </p:txBody>
      </p:sp>
      <p:sp>
        <p:nvSpPr>
          <p:cNvPr id="11776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1776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7"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1776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35BA226-6D82-4313-AAB8-EE0F1BF58A3C}" type="slidenum">
              <a:rPr lang="en-US" sz="1200" smtClean="0"/>
              <a:pPr eaLnBrk="1" hangingPunct="1"/>
              <a:t>57</a:t>
            </a:fld>
            <a:endParaRPr lang="en-US" sz="1200" smtClean="0"/>
          </a:p>
        </p:txBody>
      </p:sp>
      <p:sp>
        <p:nvSpPr>
          <p:cNvPr id="11878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8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1878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9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91"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1879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3603E6F-7F7D-467A-992B-21C799DC52CE}" type="slidenum">
              <a:rPr lang="en-US" sz="1200" smtClean="0"/>
              <a:pPr eaLnBrk="1" hangingPunct="1"/>
              <a:t>58</a:t>
            </a:fld>
            <a:endParaRPr lang="en-US" sz="1200" smtClean="0"/>
          </a:p>
        </p:txBody>
      </p:sp>
      <p:sp>
        <p:nvSpPr>
          <p:cNvPr id="119811"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2"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19813"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4"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5"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19816"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DF3D333-D00F-4C8B-84A8-61EC4E07A49A}" type="slidenum">
              <a:rPr lang="en-US" sz="1200" smtClean="0"/>
              <a:pPr eaLnBrk="1" hangingPunct="1"/>
              <a:t>59</a:t>
            </a:fld>
            <a:endParaRPr lang="en-US" sz="1200" smtClean="0"/>
          </a:p>
        </p:txBody>
      </p:sp>
      <p:sp>
        <p:nvSpPr>
          <p:cNvPr id="12083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2083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9"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2084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886815"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56675" name="Rectangle 3"/>
          <p:cNvSpPr>
            <a:spLocks noChangeArrowheads="1"/>
          </p:cNvSpPr>
          <p:nvPr/>
        </p:nvSpPr>
        <p:spPr bwMode="auto">
          <a:xfrm>
            <a:off x="1" y="8661085"/>
            <a:ext cx="2971185" cy="4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56676" name="Rectangle 4"/>
          <p:cNvSpPr>
            <a:spLocks noChangeArrowheads="1"/>
          </p:cNvSpPr>
          <p:nvPr/>
        </p:nvSpPr>
        <p:spPr bwMode="auto">
          <a:xfrm>
            <a:off x="1" y="0"/>
            <a:ext cx="2971185" cy="45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450" tIns="44225" rIns="88450" bIns="44225" anchor="ctr"/>
          <a:lstStyle/>
          <a:p>
            <a:endParaRPr lang="en-US"/>
          </a:p>
        </p:txBody>
      </p:sp>
      <p:sp>
        <p:nvSpPr>
          <p:cNvPr id="156677" name="Rectangle 5"/>
          <p:cNvSpPr>
            <a:spLocks noGrp="1" noRot="1" noChangeAspect="1" noChangeArrowheads="1" noTextEdit="1"/>
          </p:cNvSpPr>
          <p:nvPr>
            <p:ph type="sldImg"/>
          </p:nvPr>
        </p:nvSpPr>
        <p:spPr>
          <a:ln cap="flat"/>
        </p:spPr>
      </p:sp>
      <p:sp>
        <p:nvSpPr>
          <p:cNvPr id="15667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4499">
              <a:defRPr/>
            </a:pPr>
            <a:r>
              <a:rPr lang="en-US" dirty="0" smtClean="0"/>
              <a:t>The Cost of Goods Sold schedule is used for internal purposes only!  It is not shown on the financial statements. Cost of goods sold is reported as one line on the income statement, just as it would be in a perpetual system.</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A6E0895-D8B4-4F0B-BFE1-77876E9DD163}" type="slidenum">
              <a:rPr lang="en-US" sz="1200" smtClean="0"/>
              <a:pPr eaLnBrk="1" hangingPunct="1"/>
              <a:t>60</a:t>
            </a:fld>
            <a:endParaRPr lang="en-US" sz="1200" smtClean="0"/>
          </a:p>
        </p:txBody>
      </p:sp>
      <p:sp>
        <p:nvSpPr>
          <p:cNvPr id="121859"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60"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21861"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62"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1863"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21864"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E1A0454-7FD9-43F0-B35B-8F6C940039CD}" type="slidenum">
              <a:rPr lang="en-US" sz="1200" smtClean="0"/>
              <a:pPr eaLnBrk="1" hangingPunct="1"/>
              <a:t>61</a:t>
            </a:fld>
            <a:endParaRPr lang="en-US" sz="1200" smtClean="0"/>
          </a:p>
        </p:txBody>
      </p:sp>
      <p:sp>
        <p:nvSpPr>
          <p:cNvPr id="122883"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4"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7</a:t>
            </a:r>
          </a:p>
        </p:txBody>
      </p:sp>
      <p:sp>
        <p:nvSpPr>
          <p:cNvPr id="122885"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6"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7"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22888"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443CB67-2165-4681-BFBC-578CF593D1D0}" type="slidenum">
              <a:rPr lang="en-US" sz="1200" smtClean="0"/>
              <a:pPr eaLnBrk="1" hangingPunct="1"/>
              <a:t>62</a:t>
            </a:fld>
            <a:endParaRPr lang="en-US" sz="1200" smtClean="0"/>
          </a:p>
        </p:txBody>
      </p:sp>
      <p:sp>
        <p:nvSpPr>
          <p:cNvPr id="12390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908"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4</a:t>
            </a:r>
          </a:p>
        </p:txBody>
      </p:sp>
      <p:sp>
        <p:nvSpPr>
          <p:cNvPr id="123909"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910"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911"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123912"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latin typeface="Arial" pitchFamily="34" charset="0"/>
                <a:cs typeface="Arial" pitchFamily="34" charset="0"/>
              </a:rPr>
              <a:t>The inventory turnover ratio measures how quickly a company sells its merchandise inventory.</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It is calculated as cost of goods sold divided by inventory. </a:t>
            </a:r>
          </a:p>
          <a:p>
            <a:pPr eaLnBrk="1" hangingPunct="1"/>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This is the first step in calculating the average number of days to sell inventory.</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C74CD30-E8E3-4FD2-8308-F61C43093452}" type="slidenum">
              <a:rPr lang="en-US" sz="1200" smtClean="0"/>
              <a:pPr eaLnBrk="1" hangingPunct="1"/>
              <a:t>63</a:t>
            </a:fld>
            <a:endParaRPr lang="en-US" sz="1200" smtClean="0"/>
          </a:p>
        </p:txBody>
      </p:sp>
      <p:sp>
        <p:nvSpPr>
          <p:cNvPr id="124931"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r>
              <a:rPr lang="en-US" dirty="0" smtClean="0">
                <a:latin typeface="Arial" pitchFamily="34" charset="0"/>
                <a:cs typeface="Arial" pitchFamily="34" charset="0"/>
              </a:rPr>
              <a:t>The average number of days to sell inventory measures how many days, on average, it takes to sell inventory.</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It is calculated as 365 divided by the inventory turnover.</a:t>
            </a:r>
          </a:p>
          <a:p>
            <a:pPr eaLnBrk="1" hangingPunct="1"/>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Other things being equal, the company with the lower average number of days to sell inventory is doing better.</a:t>
            </a:r>
          </a:p>
          <a:p>
            <a:pPr eaLnBrk="1" hangingPunct="1"/>
            <a:endParaRPr lang="en-US" dirty="0" smtClean="0"/>
          </a:p>
        </p:txBody>
      </p:sp>
      <p:sp>
        <p:nvSpPr>
          <p:cNvPr id="124932"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57F14A2-5F72-48FB-9887-51E14C23EB23}" type="slidenum">
              <a:rPr lang="en-US" sz="1200" smtClean="0"/>
              <a:pPr eaLnBrk="1" hangingPunct="1"/>
              <a:t>64</a:t>
            </a:fld>
            <a:endParaRPr 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chapter we introduced four inventory cost flow methods:</a:t>
            </a:r>
          </a:p>
          <a:p>
            <a:pPr eaLnBrk="1" hangingPunct="1"/>
            <a:r>
              <a:rPr lang="en-US" smtClean="0"/>
              <a:t>   </a:t>
            </a:r>
          </a:p>
          <a:p>
            <a:pPr eaLnBrk="1" hangingPunct="1">
              <a:buFontTx/>
              <a:buChar char="•"/>
            </a:pPr>
            <a:r>
              <a:rPr kumimoji="0" lang="en-US" smtClean="0">
                <a:latin typeface="Tahoma" pitchFamily="34" charset="0"/>
              </a:rPr>
              <a:t>Specific identification</a:t>
            </a:r>
          </a:p>
          <a:p>
            <a:pPr eaLnBrk="1" hangingPunct="1">
              <a:buFontTx/>
              <a:buChar char="•"/>
            </a:pPr>
            <a:r>
              <a:rPr kumimoji="0" lang="en-US" smtClean="0">
                <a:latin typeface="Tahoma" pitchFamily="34" charset="0"/>
              </a:rPr>
              <a:t>First-in, first-out</a:t>
            </a:r>
          </a:p>
          <a:p>
            <a:pPr eaLnBrk="1" hangingPunct="1">
              <a:buFontTx/>
              <a:buChar char="•"/>
            </a:pPr>
            <a:r>
              <a:rPr kumimoji="0" lang="en-US" smtClean="0">
                <a:latin typeface="Tahoma" pitchFamily="34" charset="0"/>
              </a:rPr>
              <a:t>Last-in, first-out and</a:t>
            </a:r>
          </a:p>
          <a:p>
            <a:pPr eaLnBrk="1" hangingPunct="1">
              <a:buFontTx/>
              <a:buChar char="•"/>
            </a:pPr>
            <a:r>
              <a:rPr kumimoji="0" lang="en-US" smtClean="0">
                <a:latin typeface="Tahoma" pitchFamily="34" charset="0"/>
              </a:rPr>
              <a:t>Weighted average.</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D3B0547-7752-4A5B-B231-B8746E4B2FA0}" type="slidenum">
              <a:rPr lang="en-US" sz="1200" smtClean="0"/>
              <a:pPr eaLnBrk="1" hangingPunct="1"/>
              <a:t>7</a:t>
            </a:fld>
            <a:endParaRPr lang="en-US" sz="1200" smtClean="0"/>
          </a:p>
        </p:txBody>
      </p:sp>
      <p:sp>
        <p:nvSpPr>
          <p:cNvPr id="68611" name="Rectangle 2"/>
          <p:cNvSpPr>
            <a:spLocks noChangeArrowheads="1"/>
          </p:cNvSpPr>
          <p:nvPr/>
        </p:nvSpPr>
        <p:spPr bwMode="auto">
          <a:xfrm>
            <a:off x="388620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2" name="Rectangle 3"/>
          <p:cNvSpPr>
            <a:spLocks noChangeArrowheads="1"/>
          </p:cNvSpPr>
          <p:nvPr/>
        </p:nvSpPr>
        <p:spPr bwMode="auto">
          <a:xfrm>
            <a:off x="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3" name="Rectangle 4"/>
          <p:cNvSpPr>
            <a:spLocks noChangeArrowheads="1"/>
          </p:cNvSpPr>
          <p:nvPr/>
        </p:nvSpPr>
        <p:spPr bwMode="auto">
          <a:xfrm>
            <a:off x="0" y="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4" name="Rectangle 5"/>
          <p:cNvSpPr>
            <a:spLocks noGrp="1" noRot="1" noChangeAspect="1" noChangeArrowheads="1" noTextEdit="1"/>
          </p:cNvSpPr>
          <p:nvPr>
            <p:ph type="sldImg"/>
          </p:nvPr>
        </p:nvSpPr>
        <p:spPr>
          <a:xfrm>
            <a:off x="1158875" y="692150"/>
            <a:ext cx="4540250" cy="3405188"/>
          </a:xfrm>
          <a:ln w="12700" cap="flat">
            <a:solidFill>
              <a:schemeClr val="tx1"/>
            </a:solidFill>
          </a:ln>
        </p:spPr>
      </p:sp>
      <p:sp>
        <p:nvSpPr>
          <p:cNvPr id="68615" name="Rectangle 6"/>
          <p:cNvSpPr>
            <a:spLocks noGrp="1" noChangeArrowheads="1"/>
          </p:cNvSpPr>
          <p:nvPr>
            <p:ph type="body" idx="1"/>
          </p:nvPr>
        </p:nvSpPr>
        <p:spPr>
          <a:xfrm>
            <a:off x="914400" y="4329113"/>
            <a:ext cx="5029200" cy="410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kumimoji="0" lang="en-US" sz="1200" dirty="0" smtClean="0">
                <a:latin typeface="Arial" pitchFamily="34" charset="0"/>
                <a:cs typeface="Arial" pitchFamily="34" charset="0"/>
              </a:rPr>
              <a:t>Four common inventory cost flow methods are </a:t>
            </a:r>
          </a:p>
          <a:p>
            <a:pPr eaLnBrk="1" hangingPunct="1">
              <a:buFontTx/>
              <a:buChar char="•"/>
            </a:pPr>
            <a:r>
              <a:rPr kumimoji="0" lang="en-US" sz="1200" dirty="0" smtClean="0">
                <a:latin typeface="Arial" pitchFamily="34" charset="0"/>
                <a:cs typeface="Arial" pitchFamily="34" charset="0"/>
              </a:rPr>
              <a:t>Specific identification</a:t>
            </a:r>
          </a:p>
          <a:p>
            <a:pPr eaLnBrk="1" hangingPunct="1">
              <a:buFontTx/>
              <a:buChar char="•"/>
            </a:pPr>
            <a:r>
              <a:rPr kumimoji="0" lang="en-US" sz="1200" dirty="0" smtClean="0">
                <a:latin typeface="Arial" pitchFamily="34" charset="0"/>
                <a:cs typeface="Arial" pitchFamily="34" charset="0"/>
              </a:rPr>
              <a:t>First-in, first-out</a:t>
            </a:r>
          </a:p>
          <a:p>
            <a:pPr eaLnBrk="1" hangingPunct="1">
              <a:buFontTx/>
              <a:buChar char="•"/>
            </a:pPr>
            <a:r>
              <a:rPr kumimoji="0" lang="en-US" sz="1200" dirty="0" smtClean="0">
                <a:latin typeface="Arial" pitchFamily="34" charset="0"/>
                <a:cs typeface="Arial" pitchFamily="34" charset="0"/>
              </a:rPr>
              <a:t>Last-in, first-out and</a:t>
            </a:r>
          </a:p>
          <a:p>
            <a:pPr eaLnBrk="1" hangingPunct="1">
              <a:buFontTx/>
              <a:buChar char="•"/>
            </a:pPr>
            <a:r>
              <a:rPr kumimoji="0" lang="en-US" sz="1200" dirty="0" smtClean="0">
                <a:latin typeface="Arial" pitchFamily="34" charset="0"/>
                <a:cs typeface="Arial" pitchFamily="34" charset="0"/>
              </a:rPr>
              <a:t>Weighted average.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2510707-7493-495C-816C-E53533EF32A5}" type="slidenum">
              <a:rPr lang="en-US" sz="1200" smtClean="0"/>
              <a:pPr eaLnBrk="1" hangingPunct="1"/>
              <a:t>8</a:t>
            </a:fld>
            <a:endParaRPr lang="en-US" sz="1200" smtClean="0"/>
          </a:p>
        </p:txBody>
      </p:sp>
      <p:sp>
        <p:nvSpPr>
          <p:cNvPr id="69635"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6" name="Rectangle 3"/>
          <p:cNvSpPr>
            <a:spLocks noChangeArrowheads="1"/>
          </p:cNvSpPr>
          <p:nvPr/>
        </p:nvSpPr>
        <p:spPr bwMode="auto">
          <a:xfrm>
            <a:off x="3886200" y="86598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10</a:t>
            </a:r>
          </a:p>
        </p:txBody>
      </p:sp>
      <p:sp>
        <p:nvSpPr>
          <p:cNvPr id="69637" name="Rectangle 4"/>
          <p:cNvSpPr>
            <a:spLocks noChangeArrowheads="1"/>
          </p:cNvSpPr>
          <p:nvPr/>
        </p:nvSpPr>
        <p:spPr bwMode="auto">
          <a:xfrm>
            <a:off x="0" y="86598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8"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9" name="Rectangle 6"/>
          <p:cNvSpPr>
            <a:spLocks noGrp="1" noRot="1" noChangeAspect="1" noChangeArrowheads="1" noTextEdit="1"/>
          </p:cNvSpPr>
          <p:nvPr>
            <p:ph type="sldImg"/>
          </p:nvPr>
        </p:nvSpPr>
        <p:spPr>
          <a:xfrm>
            <a:off x="1158875" y="690563"/>
            <a:ext cx="4540250" cy="3405187"/>
          </a:xfrm>
          <a:ln w="12700" cap="flat">
            <a:solidFill>
              <a:schemeClr val="tx1"/>
            </a:solidFill>
          </a:ln>
        </p:spPr>
      </p:sp>
      <p:sp>
        <p:nvSpPr>
          <p:cNvPr id="69640" name="Rectangle 7"/>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D34EE6C-F7B9-4F27-8AF5-65982BCDE915}" type="slidenum">
              <a:rPr lang="en-US" sz="1200" smtClean="0"/>
              <a:pPr eaLnBrk="1" hangingPunct="1"/>
              <a:t>9</a:t>
            </a:fld>
            <a:endParaRPr lang="en-US" sz="1200" smtClean="0"/>
          </a:p>
        </p:txBody>
      </p:sp>
      <p:sp>
        <p:nvSpPr>
          <p:cNvPr id="70659" name="Rectangle 2"/>
          <p:cNvSpPr>
            <a:spLocks noGrp="1" noChangeArrowheads="1"/>
          </p:cNvSpPr>
          <p:nvPr>
            <p:ph type="body" idx="1"/>
          </p:nvPr>
        </p:nvSpPr>
        <p:spPr>
          <a:xfrm>
            <a:off x="914400" y="4329113"/>
            <a:ext cx="5027613"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eaLnBrk="1" hangingPunct="1"/>
            <a:endParaRPr lang="en-US" smtClean="0"/>
          </a:p>
        </p:txBody>
      </p:sp>
      <p:sp>
        <p:nvSpPr>
          <p:cNvPr id="70660" name="Rectangle 3"/>
          <p:cNvSpPr>
            <a:spLocks noGrp="1" noRot="1" noChangeAspect="1" noChangeArrowheads="1" noTextEdit="1"/>
          </p:cNvSpPr>
          <p:nvPr>
            <p:ph type="sldImg"/>
          </p:nvPr>
        </p:nvSpPr>
        <p:spPr>
          <a:xfrm>
            <a:off x="1158875" y="690563"/>
            <a:ext cx="4540250" cy="3405187"/>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6"/>
          <p:cNvGrpSpPr>
            <a:grpSpLocks/>
          </p:cNvGrpSpPr>
          <p:nvPr/>
        </p:nvGrpSpPr>
        <p:grpSpPr bwMode="auto">
          <a:xfrm>
            <a:off x="4763" y="887413"/>
            <a:ext cx="6654800" cy="2851150"/>
            <a:chOff x="3" y="559"/>
            <a:chExt cx="4192" cy="1796"/>
          </a:xfrm>
        </p:grpSpPr>
        <p:sp>
          <p:nvSpPr>
            <p:cNvPr id="5" name="Line 65"/>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6"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7"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8"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9" name="Group 75"/>
          <p:cNvGrpSpPr>
            <a:grpSpLocks/>
          </p:cNvGrpSpPr>
          <p:nvPr/>
        </p:nvGrpSpPr>
        <p:grpSpPr bwMode="auto">
          <a:xfrm>
            <a:off x="2349500" y="3098800"/>
            <a:ext cx="6045200" cy="2876550"/>
            <a:chOff x="1480" y="1952"/>
            <a:chExt cx="3808" cy="1812"/>
          </a:xfrm>
        </p:grpSpPr>
        <p:sp>
          <p:nvSpPr>
            <p:cNvPr id="10"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11"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2" name="Arc 69"/>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sp>
        <p:nvSpPr>
          <p:cNvPr id="13" name="Text Box 78"/>
          <p:cNvSpPr txBox="1">
            <a:spLocks noChangeArrowheads="1"/>
          </p:cNvSpPr>
          <p:nvPr userDrawn="1"/>
        </p:nvSpPr>
        <p:spPr bwMode="auto">
          <a:xfrm>
            <a:off x="6324600" y="6583363"/>
            <a:ext cx="2770188" cy="274637"/>
          </a:xfrm>
          <a:prstGeom prst="rect">
            <a:avLst/>
          </a:prstGeom>
          <a:noFill/>
          <a:ln w="9525">
            <a:noFill/>
            <a:miter lim="800000"/>
            <a:headEnd/>
            <a:tailEnd/>
          </a:ln>
          <a:effectLst/>
        </p:spPr>
        <p:txBody>
          <a:bodyPr wrap="none">
            <a:spAutoFit/>
          </a:bodyPr>
          <a:lstStyle/>
          <a:p>
            <a:pPr eaLnBrk="0" hangingPunct="0">
              <a:defRPr/>
            </a:pPr>
            <a:r>
              <a:rPr lang="en-US" sz="1200" i="1">
                <a:latin typeface="Times" pitchFamily="18" charset="0"/>
              </a:rPr>
              <a:t>©The McGraw-Hill Companies, Inc. 2006</a:t>
            </a:r>
          </a:p>
        </p:txBody>
      </p:sp>
      <p:sp>
        <p:nvSpPr>
          <p:cNvPr id="14" name="Text Box 79"/>
          <p:cNvSpPr txBox="1">
            <a:spLocks noChangeArrowheads="1"/>
          </p:cNvSpPr>
          <p:nvPr userDrawn="1"/>
        </p:nvSpPr>
        <p:spPr bwMode="auto">
          <a:xfrm>
            <a:off x="152400" y="6583363"/>
            <a:ext cx="1387475" cy="274637"/>
          </a:xfrm>
          <a:prstGeom prst="rect">
            <a:avLst/>
          </a:prstGeom>
          <a:noFill/>
          <a:ln w="9525">
            <a:noFill/>
            <a:miter lim="800000"/>
            <a:headEnd/>
            <a:tailEnd/>
          </a:ln>
          <a:effectLst/>
        </p:spPr>
        <p:txBody>
          <a:bodyPr wrap="none">
            <a:spAutoFit/>
          </a:bodyPr>
          <a:lstStyle/>
          <a:p>
            <a:pPr eaLnBrk="0" hangingPunct="0">
              <a:defRPr/>
            </a:pPr>
            <a:r>
              <a:rPr lang="en-US" sz="1200" i="1">
                <a:latin typeface="Times" pitchFamily="18" charset="0"/>
              </a:rPr>
              <a:t>McGraw-Hill/Irwin</a:t>
            </a:r>
          </a:p>
        </p:txBody>
      </p:sp>
      <p:sp>
        <p:nvSpPr>
          <p:cNvPr id="6201" name="Rectangle 5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15" name="Rectangle 71"/>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6" name="Rectangle 72"/>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7" name="Rectangle 73"/>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fld id="{9973444C-092A-4CCD-93CA-D3C6086CB7C8}" type="slidenum">
              <a:rPr lang="en-US"/>
              <a:pPr>
                <a:defRPr/>
              </a:pPr>
              <a:t>‹#›</a:t>
            </a:fld>
            <a:endParaRPr lang="en-US"/>
          </a:p>
        </p:txBody>
      </p:sp>
    </p:spTree>
    <p:extLst>
      <p:ext uri="{BB962C8B-B14F-4D97-AF65-F5344CB8AC3E}">
        <p14:creationId xmlns:p14="http://schemas.microsoft.com/office/powerpoint/2010/main" val="124417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87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40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
            <a:ext cx="79248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Slide Number Placeholder 4"/>
          <p:cNvSpPr>
            <a:spLocks noGrp="1"/>
          </p:cNvSpPr>
          <p:nvPr>
            <p:ph type="sldNum" sz="quarter" idx="10"/>
          </p:nvPr>
        </p:nvSpPr>
        <p:spPr>
          <a:xfrm>
            <a:off x="0" y="0"/>
            <a:ext cx="762000" cy="457200"/>
          </a:xfrm>
          <a:prstGeom prst="rect">
            <a:avLst/>
          </a:prstGeom>
        </p:spPr>
        <p:txBody>
          <a:bodyPr/>
          <a:lstStyle>
            <a:lvl1pPr>
              <a:defRPr/>
            </a:lvl1pPr>
          </a:lstStyle>
          <a:p>
            <a:pPr>
              <a:defRPr/>
            </a:pPr>
            <a:r>
              <a:rPr lang="en-US"/>
              <a:t>5- </a:t>
            </a:r>
            <a:fld id="{673D02E7-5AB8-4D90-A138-FF382A1289B2}" type="slidenum">
              <a:rPr lang="en-US"/>
              <a:pPr>
                <a:defRPr/>
              </a:pPr>
              <a:t>‹#›</a:t>
            </a:fld>
            <a:endParaRPr lang="en-US" sz="1400" b="0">
              <a:solidFill>
                <a:schemeClr val="tx1"/>
              </a:solidFill>
              <a:latin typeface="Times New Roman" pitchFamily="18" charset="0"/>
            </a:endParaRPr>
          </a:p>
        </p:txBody>
      </p:sp>
    </p:spTree>
    <p:extLst>
      <p:ext uri="{BB962C8B-B14F-4D97-AF65-F5344CB8AC3E}">
        <p14:creationId xmlns:p14="http://schemas.microsoft.com/office/powerpoint/2010/main" val="325294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32683-3EF9-43F2-A9B2-3BFAC2870D4A}" type="slidenum">
              <a:rPr lang="en-US"/>
              <a:pPr>
                <a:defRPr/>
              </a:pPr>
              <a:t>‹#›</a:t>
            </a:fld>
            <a:endParaRPr lang="en-US"/>
          </a:p>
        </p:txBody>
      </p:sp>
    </p:spTree>
    <p:extLst>
      <p:ext uri="{BB962C8B-B14F-4D97-AF65-F5344CB8AC3E}">
        <p14:creationId xmlns:p14="http://schemas.microsoft.com/office/powerpoint/2010/main" val="2106374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96901A-7A19-406F-9B36-E13C4EFA204A}" type="slidenum">
              <a:rPr lang="en-US"/>
              <a:pPr>
                <a:defRPr/>
              </a:pPr>
              <a:t>‹#›</a:t>
            </a:fld>
            <a:endParaRPr lang="en-US"/>
          </a:p>
        </p:txBody>
      </p:sp>
    </p:spTree>
    <p:extLst>
      <p:ext uri="{BB962C8B-B14F-4D97-AF65-F5344CB8AC3E}">
        <p14:creationId xmlns:p14="http://schemas.microsoft.com/office/powerpoint/2010/main" val="227311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EF265-C410-4A03-AA35-D42FD2D051FA}" type="slidenum">
              <a:rPr lang="en-US"/>
              <a:pPr>
                <a:defRPr/>
              </a:pPr>
              <a:t>‹#›</a:t>
            </a:fld>
            <a:endParaRPr lang="en-US"/>
          </a:p>
        </p:txBody>
      </p:sp>
    </p:spTree>
    <p:extLst>
      <p:ext uri="{BB962C8B-B14F-4D97-AF65-F5344CB8AC3E}">
        <p14:creationId xmlns:p14="http://schemas.microsoft.com/office/powerpoint/2010/main" val="193075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89660-07FE-440B-BF5C-80CC45D70D68}" type="slidenum">
              <a:rPr lang="en-US"/>
              <a:pPr>
                <a:defRPr/>
              </a:pPr>
              <a:t>‹#›</a:t>
            </a:fld>
            <a:endParaRPr lang="en-US"/>
          </a:p>
        </p:txBody>
      </p:sp>
    </p:spTree>
    <p:extLst>
      <p:ext uri="{BB962C8B-B14F-4D97-AF65-F5344CB8AC3E}">
        <p14:creationId xmlns:p14="http://schemas.microsoft.com/office/powerpoint/2010/main" val="96591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8501BB-E964-407A-8586-2734F92DF420}" type="slidenum">
              <a:rPr lang="en-US"/>
              <a:pPr>
                <a:defRPr/>
              </a:pPr>
              <a:t>‹#›</a:t>
            </a:fld>
            <a:endParaRPr lang="en-US"/>
          </a:p>
        </p:txBody>
      </p:sp>
    </p:spTree>
    <p:extLst>
      <p:ext uri="{BB962C8B-B14F-4D97-AF65-F5344CB8AC3E}">
        <p14:creationId xmlns:p14="http://schemas.microsoft.com/office/powerpoint/2010/main" val="2332298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68B611-8AEF-40D2-B703-251CBFC0AA49}" type="slidenum">
              <a:rPr lang="en-US"/>
              <a:pPr>
                <a:defRPr/>
              </a:pPr>
              <a:t>‹#›</a:t>
            </a:fld>
            <a:endParaRPr lang="en-US"/>
          </a:p>
        </p:txBody>
      </p:sp>
    </p:spTree>
    <p:extLst>
      <p:ext uri="{BB962C8B-B14F-4D97-AF65-F5344CB8AC3E}">
        <p14:creationId xmlns:p14="http://schemas.microsoft.com/office/powerpoint/2010/main" val="71150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8BB39A-C5B7-49AA-8F9B-9B7FA01718C5}" type="slidenum">
              <a:rPr lang="en-US"/>
              <a:pPr>
                <a:defRPr/>
              </a:pPr>
              <a:t>‹#›</a:t>
            </a:fld>
            <a:endParaRPr lang="en-US"/>
          </a:p>
        </p:txBody>
      </p:sp>
    </p:spTree>
    <p:extLst>
      <p:ext uri="{BB962C8B-B14F-4D97-AF65-F5344CB8AC3E}">
        <p14:creationId xmlns:p14="http://schemas.microsoft.com/office/powerpoint/2010/main" val="11797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52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40EAE0-2A78-43C1-8989-268CC17EF048}" type="slidenum">
              <a:rPr lang="en-US"/>
              <a:pPr>
                <a:defRPr/>
              </a:pPr>
              <a:t>‹#›</a:t>
            </a:fld>
            <a:endParaRPr lang="en-US"/>
          </a:p>
        </p:txBody>
      </p:sp>
    </p:spTree>
    <p:extLst>
      <p:ext uri="{BB962C8B-B14F-4D97-AF65-F5344CB8AC3E}">
        <p14:creationId xmlns:p14="http://schemas.microsoft.com/office/powerpoint/2010/main" val="392311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2CF6E-D4BB-4DEE-A2BF-B817C441B4C1}" type="slidenum">
              <a:rPr lang="en-US"/>
              <a:pPr>
                <a:defRPr/>
              </a:pPr>
              <a:t>‹#›</a:t>
            </a:fld>
            <a:endParaRPr lang="en-US"/>
          </a:p>
        </p:txBody>
      </p:sp>
    </p:spTree>
    <p:extLst>
      <p:ext uri="{BB962C8B-B14F-4D97-AF65-F5344CB8AC3E}">
        <p14:creationId xmlns:p14="http://schemas.microsoft.com/office/powerpoint/2010/main" val="999873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65C10-CB0D-4163-867F-6DF45121FB41}" type="slidenum">
              <a:rPr lang="en-US"/>
              <a:pPr>
                <a:defRPr/>
              </a:pPr>
              <a:t>‹#›</a:t>
            </a:fld>
            <a:endParaRPr lang="en-US"/>
          </a:p>
        </p:txBody>
      </p:sp>
    </p:spTree>
    <p:extLst>
      <p:ext uri="{BB962C8B-B14F-4D97-AF65-F5344CB8AC3E}">
        <p14:creationId xmlns:p14="http://schemas.microsoft.com/office/powerpoint/2010/main" val="3417133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D6880-F9CF-4E86-95E6-D3DE57D0CE81}" type="slidenum">
              <a:rPr lang="en-US"/>
              <a:pPr>
                <a:defRPr/>
              </a:pPr>
              <a:t>‹#›</a:t>
            </a:fld>
            <a:endParaRPr lang="en-US"/>
          </a:p>
        </p:txBody>
      </p:sp>
    </p:spTree>
    <p:extLst>
      <p:ext uri="{BB962C8B-B14F-4D97-AF65-F5344CB8AC3E}">
        <p14:creationId xmlns:p14="http://schemas.microsoft.com/office/powerpoint/2010/main" val="156245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F2BCC-BD62-4D98-AB14-3BCEAA0F0232}" type="slidenum">
              <a:rPr lang="en-US"/>
              <a:pPr>
                <a:defRPr/>
              </a:pPr>
              <a:t>‹#›</a:t>
            </a:fld>
            <a:endParaRPr lang="en-US"/>
          </a:p>
        </p:txBody>
      </p:sp>
    </p:spTree>
    <p:extLst>
      <p:ext uri="{BB962C8B-B14F-4D97-AF65-F5344CB8AC3E}">
        <p14:creationId xmlns:p14="http://schemas.microsoft.com/office/powerpoint/2010/main" val="412528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87977-4955-486E-BF5D-EBA4F886B20A}" type="slidenum">
              <a:rPr lang="en-US"/>
              <a:pPr>
                <a:defRPr/>
              </a:pPr>
              <a:t>‹#›</a:t>
            </a:fld>
            <a:endParaRPr lang="en-US"/>
          </a:p>
        </p:txBody>
      </p:sp>
    </p:spTree>
    <p:extLst>
      <p:ext uri="{BB962C8B-B14F-4D97-AF65-F5344CB8AC3E}">
        <p14:creationId xmlns:p14="http://schemas.microsoft.com/office/powerpoint/2010/main" val="1245453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077B-79EB-42C9-9AF3-2EF2505733CD}" type="slidenum">
              <a:rPr lang="en-US"/>
              <a:pPr>
                <a:defRPr/>
              </a:pPr>
              <a:t>‹#›</a:t>
            </a:fld>
            <a:endParaRPr lang="en-US"/>
          </a:p>
        </p:txBody>
      </p:sp>
    </p:spTree>
    <p:extLst>
      <p:ext uri="{BB962C8B-B14F-4D97-AF65-F5344CB8AC3E}">
        <p14:creationId xmlns:p14="http://schemas.microsoft.com/office/powerpoint/2010/main" val="319698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5ECD2-9732-43A4-B2F8-136B69C9A5C8}" type="slidenum">
              <a:rPr lang="en-US"/>
              <a:pPr>
                <a:defRPr/>
              </a:pPr>
              <a:t>‹#›</a:t>
            </a:fld>
            <a:endParaRPr lang="en-US"/>
          </a:p>
        </p:txBody>
      </p:sp>
    </p:spTree>
    <p:extLst>
      <p:ext uri="{BB962C8B-B14F-4D97-AF65-F5344CB8AC3E}">
        <p14:creationId xmlns:p14="http://schemas.microsoft.com/office/powerpoint/2010/main" val="157368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12845D-F95B-4403-9352-A07A8F3E9965}" type="slidenum">
              <a:rPr lang="en-US"/>
              <a:pPr>
                <a:defRPr/>
              </a:pPr>
              <a:t>‹#›</a:t>
            </a:fld>
            <a:endParaRPr lang="en-US"/>
          </a:p>
        </p:txBody>
      </p:sp>
    </p:spTree>
    <p:extLst>
      <p:ext uri="{BB962C8B-B14F-4D97-AF65-F5344CB8AC3E}">
        <p14:creationId xmlns:p14="http://schemas.microsoft.com/office/powerpoint/2010/main" val="3065247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AD8541-046E-4917-9AA2-9A127AF7C8D3}" type="slidenum">
              <a:rPr lang="en-US"/>
              <a:pPr>
                <a:defRPr/>
              </a:pPr>
              <a:t>‹#›</a:t>
            </a:fld>
            <a:endParaRPr lang="en-US"/>
          </a:p>
        </p:txBody>
      </p:sp>
    </p:spTree>
    <p:extLst>
      <p:ext uri="{BB962C8B-B14F-4D97-AF65-F5344CB8AC3E}">
        <p14:creationId xmlns:p14="http://schemas.microsoft.com/office/powerpoint/2010/main" val="39644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8280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CE8FB0-DBB6-4B83-9E6C-81CFED378D4A}" type="slidenum">
              <a:rPr lang="en-US"/>
              <a:pPr>
                <a:defRPr/>
              </a:pPr>
              <a:t>‹#›</a:t>
            </a:fld>
            <a:endParaRPr lang="en-US"/>
          </a:p>
        </p:txBody>
      </p:sp>
    </p:spTree>
    <p:extLst>
      <p:ext uri="{BB962C8B-B14F-4D97-AF65-F5344CB8AC3E}">
        <p14:creationId xmlns:p14="http://schemas.microsoft.com/office/powerpoint/2010/main" val="314559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97349-EB75-4CD7-81A5-DE4F7CE2732A}" type="slidenum">
              <a:rPr lang="en-US"/>
              <a:pPr>
                <a:defRPr/>
              </a:pPr>
              <a:t>‹#›</a:t>
            </a:fld>
            <a:endParaRPr lang="en-US"/>
          </a:p>
        </p:txBody>
      </p:sp>
    </p:spTree>
    <p:extLst>
      <p:ext uri="{BB962C8B-B14F-4D97-AF65-F5344CB8AC3E}">
        <p14:creationId xmlns:p14="http://schemas.microsoft.com/office/powerpoint/2010/main" val="1413920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0BF80-BD60-4A5E-8CBF-DD052A63BF75}" type="slidenum">
              <a:rPr lang="en-US"/>
              <a:pPr>
                <a:defRPr/>
              </a:pPr>
              <a:t>‹#›</a:t>
            </a:fld>
            <a:endParaRPr lang="en-US"/>
          </a:p>
        </p:txBody>
      </p:sp>
    </p:spTree>
    <p:extLst>
      <p:ext uri="{BB962C8B-B14F-4D97-AF65-F5344CB8AC3E}">
        <p14:creationId xmlns:p14="http://schemas.microsoft.com/office/powerpoint/2010/main" val="560629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B75D9-146E-40B5-B240-D70224FC8216}" type="slidenum">
              <a:rPr lang="en-US"/>
              <a:pPr>
                <a:defRPr/>
              </a:pPr>
              <a:t>‹#›</a:t>
            </a:fld>
            <a:endParaRPr lang="en-US"/>
          </a:p>
        </p:txBody>
      </p:sp>
    </p:spTree>
    <p:extLst>
      <p:ext uri="{BB962C8B-B14F-4D97-AF65-F5344CB8AC3E}">
        <p14:creationId xmlns:p14="http://schemas.microsoft.com/office/powerpoint/2010/main" val="2375182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016CF1-F88F-4107-8B1F-FC52E9DC8530}" type="slidenum">
              <a:rPr lang="en-US"/>
              <a:pPr>
                <a:defRPr/>
              </a:pPr>
              <a:t>‹#›</a:t>
            </a:fld>
            <a:endParaRPr lang="en-US"/>
          </a:p>
        </p:txBody>
      </p:sp>
    </p:spTree>
    <p:extLst>
      <p:ext uri="{BB962C8B-B14F-4D97-AF65-F5344CB8AC3E}">
        <p14:creationId xmlns:p14="http://schemas.microsoft.com/office/powerpoint/2010/main" val="147726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14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98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620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65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9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1" name="Rectangle 57" descr="60%"/>
          <p:cNvSpPr>
            <a:spLocks noChangeArrowheads="1"/>
          </p:cNvSpPr>
          <p:nvPr userDrawn="1"/>
        </p:nvSpPr>
        <p:spPr bwMode="ltGray">
          <a:xfrm>
            <a:off x="335280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082" name="Line 58"/>
          <p:cNvSpPr>
            <a:spLocks noChangeShapeType="1"/>
          </p:cNvSpPr>
          <p:nvPr userDrawn="1"/>
        </p:nvSpPr>
        <p:spPr bwMode="ltGray">
          <a:xfrm>
            <a:off x="8839200" y="0"/>
            <a:ext cx="0" cy="2362200"/>
          </a:xfrm>
          <a:prstGeom prst="line">
            <a:avLst/>
          </a:prstGeom>
          <a:noFill/>
          <a:ln w="9525">
            <a:solidFill>
              <a:schemeClr val="hlink"/>
            </a:solidFill>
            <a:round/>
            <a:headEnd/>
            <a:tailEnd/>
          </a:ln>
          <a:effectLst/>
        </p:spPr>
        <p:txBody>
          <a:bodyPr wrap="none" anchor="ctr"/>
          <a:lstStyle/>
          <a:p>
            <a:pPr>
              <a:defRPr/>
            </a:pPr>
            <a:endParaRPr lang="en-US"/>
          </a:p>
        </p:txBody>
      </p:sp>
      <p:sp>
        <p:nvSpPr>
          <p:cNvPr id="6148"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9"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6"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5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67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7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25523B-FF76-4974-B65F-268FAB032A3D}" type="slidenum">
              <a:rPr lang="en-US"/>
              <a:pPr>
                <a:defRPr/>
              </a:pPr>
              <a:t>‹#›</a:t>
            </a:fld>
            <a:endParaRPr lang="en-US"/>
          </a:p>
        </p:txBody>
      </p:sp>
      <p:sp>
        <p:nvSpPr>
          <p:cNvPr id="675847" name="Rectangle 7" descr="60%"/>
          <p:cNvSpPr>
            <a:spLocks noChangeArrowheads="1"/>
          </p:cNvSpPr>
          <p:nvPr userDrawn="1"/>
        </p:nvSpPr>
        <p:spPr bwMode="ltGray">
          <a:xfrm>
            <a:off x="335280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675848" name="Line 8"/>
          <p:cNvSpPr>
            <a:spLocks noChangeShapeType="1"/>
          </p:cNvSpPr>
          <p:nvPr userDrawn="1"/>
        </p:nvSpPr>
        <p:spPr bwMode="ltGray">
          <a:xfrm>
            <a:off x="8839200" y="0"/>
            <a:ext cx="0" cy="2362200"/>
          </a:xfrm>
          <a:prstGeom prst="line">
            <a:avLst/>
          </a:prstGeom>
          <a:noFill/>
          <a:ln w="9525">
            <a:solidFill>
              <a:schemeClr val="hlink"/>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67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7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BCF14E2-976E-4EF6-9C4D-670D140AA245}" type="slidenum">
              <a:rPr lang="en-US"/>
              <a:pPr>
                <a:defRPr/>
              </a:pPr>
              <a:t>‹#›</a:t>
            </a:fld>
            <a:endParaRPr lang="en-US"/>
          </a:p>
        </p:txBody>
      </p:sp>
      <p:sp>
        <p:nvSpPr>
          <p:cNvPr id="677895" name="Rectangle 7" descr="60%"/>
          <p:cNvSpPr>
            <a:spLocks noChangeArrowheads="1"/>
          </p:cNvSpPr>
          <p:nvPr userDrawn="1"/>
        </p:nvSpPr>
        <p:spPr bwMode="ltGray">
          <a:xfrm>
            <a:off x="335280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677896" name="Line 8"/>
          <p:cNvSpPr>
            <a:spLocks noChangeShapeType="1"/>
          </p:cNvSpPr>
          <p:nvPr userDrawn="1"/>
        </p:nvSpPr>
        <p:spPr bwMode="ltGray">
          <a:xfrm>
            <a:off x="8839200" y="0"/>
            <a:ext cx="0" cy="2362200"/>
          </a:xfrm>
          <a:prstGeom prst="line">
            <a:avLst/>
          </a:prstGeom>
          <a:noFill/>
          <a:ln w="9525">
            <a:solidFill>
              <a:schemeClr val="hlink"/>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410200" y="1066800"/>
            <a:ext cx="3048000" cy="1981200"/>
          </a:xfrm>
        </p:spPr>
        <p:txBody>
          <a:bodyPr/>
          <a:lstStyle/>
          <a:p>
            <a:pPr eaLnBrk="1" hangingPunct="1"/>
            <a:r>
              <a:rPr lang="en-US" smtClean="0"/>
              <a:t>Chapter Five</a:t>
            </a:r>
          </a:p>
        </p:txBody>
      </p:sp>
      <p:sp>
        <p:nvSpPr>
          <p:cNvPr id="14339" name="Rectangle 3"/>
          <p:cNvSpPr>
            <a:spLocks noGrp="1" noChangeArrowheads="1"/>
          </p:cNvSpPr>
          <p:nvPr>
            <p:ph type="subTitle" idx="1"/>
          </p:nvPr>
        </p:nvSpPr>
        <p:spPr>
          <a:xfrm>
            <a:off x="5486400" y="3429000"/>
            <a:ext cx="3352800" cy="1981200"/>
          </a:xfrm>
        </p:spPr>
        <p:txBody>
          <a:bodyPr/>
          <a:lstStyle/>
          <a:p>
            <a:pPr eaLnBrk="1" hangingPunct="1">
              <a:lnSpc>
                <a:spcPct val="90000"/>
              </a:lnSpc>
            </a:pPr>
            <a:r>
              <a:rPr lang="en-US" sz="2800" smtClean="0"/>
              <a:t>Accounting </a:t>
            </a:r>
          </a:p>
          <a:p>
            <a:pPr eaLnBrk="1" hangingPunct="1">
              <a:lnSpc>
                <a:spcPct val="90000"/>
              </a:lnSpc>
            </a:pPr>
            <a:r>
              <a:rPr lang="en-US" sz="2800" smtClean="0"/>
              <a:t>for </a:t>
            </a:r>
          </a:p>
          <a:p>
            <a:pPr eaLnBrk="1" hangingPunct="1">
              <a:lnSpc>
                <a:spcPct val="90000"/>
              </a:lnSpc>
            </a:pPr>
            <a:r>
              <a:rPr lang="en-US" sz="2800" smtClean="0"/>
              <a:t>Inventories</a:t>
            </a:r>
          </a:p>
        </p:txBody>
      </p:sp>
      <p:sp>
        <p:nvSpPr>
          <p:cNvPr id="14340" name="Rectangle 10"/>
          <p:cNvSpPr>
            <a:spLocks noChangeArrowheads="1"/>
          </p:cNvSpPr>
          <p:nvPr/>
        </p:nvSpPr>
        <p:spPr bwMode="auto">
          <a:xfrm>
            <a:off x="323850" y="655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lang="en-US" sz="1200" i="1">
                <a:solidFill>
                  <a:schemeClr val="bg1"/>
                </a:solidFill>
                <a:latin typeface="Times New Roman" pitchFamily="18" charset="0"/>
                <a:ea typeface="ＭＳ Ｐゴシック" pitchFamily="34" charset="-128"/>
                <a:cs typeface="Arial" charset="0"/>
              </a:rPr>
              <a:t>McGraw-Hill/Irwin</a:t>
            </a:r>
          </a:p>
        </p:txBody>
      </p:sp>
      <p:pic>
        <p:nvPicPr>
          <p:cNvPr id="14341" name="Picture 5" descr="EdmondsFFAC8e13pv_nm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73" name="Text Box 2065"/>
          <p:cNvSpPr txBox="1">
            <a:spLocks noChangeArrowheads="1"/>
          </p:cNvSpPr>
          <p:nvPr/>
        </p:nvSpPr>
        <p:spPr bwMode="auto">
          <a:xfrm>
            <a:off x="15875" y="6400800"/>
            <a:ext cx="1812925" cy="244475"/>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i="1" smtClean="0">
                <a:solidFill>
                  <a:srgbClr val="000099"/>
                </a:solidFill>
                <a:latin typeface="Times New Roman" pitchFamily="18" charset="0"/>
                <a:ea typeface="ＭＳ Ｐゴシック" pitchFamily="34" charset="-128"/>
                <a:cs typeface="Arial" pitchFamily="34" charset="0"/>
              </a:rPr>
              <a:t>McGraw-Hill/Irwin</a:t>
            </a:r>
            <a:endParaRPr lang="en-US" sz="1000" i="1" smtClean="0">
              <a:solidFill>
                <a:srgbClr val="000099"/>
              </a:solidFill>
              <a:effectLst>
                <a:outerShdw blurRad="38100" dist="38100" dir="2700000" algn="tl">
                  <a:srgbClr val="000000"/>
                </a:outerShdw>
              </a:effectLst>
              <a:latin typeface="Times New Roman" pitchFamily="18" charset="0"/>
              <a:ea typeface="ＭＳ Ｐゴシック" pitchFamily="34" charset="-128"/>
              <a:cs typeface="Arial" pitchFamily="34" charset="0"/>
            </a:endParaRPr>
          </a:p>
        </p:txBody>
      </p:sp>
      <p:sp>
        <p:nvSpPr>
          <p:cNvPr id="14343" name="Text Box 2066"/>
          <p:cNvSpPr txBox="1">
            <a:spLocks noChangeArrowheads="1"/>
          </p:cNvSpPr>
          <p:nvPr/>
        </p:nvSpPr>
        <p:spPr bwMode="auto">
          <a:xfrm>
            <a:off x="3200400" y="6400800"/>
            <a:ext cx="573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i="1">
                <a:solidFill>
                  <a:srgbClr val="000099"/>
                </a:solidFill>
                <a:latin typeface="Times New Roman" pitchFamily="18" charset="0"/>
              </a:rPr>
              <a:t>        Copyright © 2013 by The McGraw-Hill Companies, Inc. All rights reserved.</a:t>
            </a:r>
            <a:endParaRPr lang="en-US">
              <a:solidFill>
                <a:srgbClr val="000099"/>
              </a:solidFill>
            </a:endParaRPr>
          </a:p>
        </p:txBody>
      </p:sp>
    </p:spTree>
    <p:extLst>
      <p:ext uri="{BB962C8B-B14F-4D97-AF65-F5344CB8AC3E}">
        <p14:creationId xmlns:p14="http://schemas.microsoft.com/office/powerpoint/2010/main" val="1903769934"/>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0" name="Rectangle 4"/>
          <p:cNvSpPr>
            <a:spLocks noGrp="1" noChangeArrowheads="1"/>
          </p:cNvSpPr>
          <p:nvPr>
            <p:ph type="title"/>
          </p:nvPr>
        </p:nvSpPr>
        <p:spPr>
          <a:noFill/>
        </p:spPr>
        <p:txBody>
          <a:bodyPr lIns="90488" tIns="44450" rIns="90488" bIns="44450"/>
          <a:lstStyle/>
          <a:p>
            <a:pPr eaLnBrk="1" hangingPunct="1"/>
            <a:r>
              <a:rPr lang="en-US" smtClean="0"/>
              <a:t>Inventory Account</a:t>
            </a:r>
          </a:p>
        </p:txBody>
      </p:sp>
      <p:sp>
        <p:nvSpPr>
          <p:cNvPr id="14341" name="Line 5"/>
          <p:cNvSpPr>
            <a:spLocks noChangeShapeType="1"/>
          </p:cNvSpPr>
          <p:nvPr/>
        </p:nvSpPr>
        <p:spPr bwMode="auto">
          <a:xfrm>
            <a:off x="1397000" y="2438400"/>
            <a:ext cx="6197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a:off x="4343400" y="2540000"/>
            <a:ext cx="0" cy="3454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503" name="Rectangle 7"/>
          <p:cNvSpPr>
            <a:spLocks noChangeArrowheads="1"/>
          </p:cNvSpPr>
          <p:nvPr/>
        </p:nvSpPr>
        <p:spPr bwMode="auto">
          <a:xfrm>
            <a:off x="3643313" y="1922463"/>
            <a:ext cx="1682750" cy="5159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800" b="1">
                <a:solidFill>
                  <a:srgbClr val="A50021"/>
                </a:solidFill>
                <a:effectLst>
                  <a:outerShdw blurRad="38100" dist="38100" dir="2700000" algn="tl">
                    <a:srgbClr val="C0C0C0"/>
                  </a:outerShdw>
                </a:effectLst>
                <a:latin typeface="Times New Roman" pitchFamily="18" charset="0"/>
              </a:rPr>
              <a:t>Inventory</a:t>
            </a:r>
          </a:p>
        </p:txBody>
      </p:sp>
      <p:sp>
        <p:nvSpPr>
          <p:cNvPr id="14344" name="Rectangle 8"/>
          <p:cNvSpPr>
            <a:spLocks noChangeArrowheads="1"/>
          </p:cNvSpPr>
          <p:nvPr/>
        </p:nvSpPr>
        <p:spPr bwMode="auto">
          <a:xfrm>
            <a:off x="2119313" y="2471738"/>
            <a:ext cx="2119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Beginning Balance</a:t>
            </a:r>
          </a:p>
        </p:txBody>
      </p:sp>
      <p:sp>
        <p:nvSpPr>
          <p:cNvPr id="14345" name="Rectangle 9"/>
          <p:cNvSpPr>
            <a:spLocks noChangeArrowheads="1"/>
          </p:cNvSpPr>
          <p:nvPr/>
        </p:nvSpPr>
        <p:spPr bwMode="auto">
          <a:xfrm>
            <a:off x="2347913" y="2774950"/>
            <a:ext cx="17319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100 units @ $3</a:t>
            </a:r>
          </a:p>
        </p:txBody>
      </p:sp>
      <p:sp>
        <p:nvSpPr>
          <p:cNvPr id="14346" name="Rectangle 10"/>
          <p:cNvSpPr>
            <a:spLocks noChangeArrowheads="1"/>
          </p:cNvSpPr>
          <p:nvPr/>
        </p:nvSpPr>
        <p:spPr bwMode="auto">
          <a:xfrm>
            <a:off x="1357313" y="3155950"/>
            <a:ext cx="3005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Purchases during the period</a:t>
            </a:r>
          </a:p>
        </p:txBody>
      </p:sp>
      <p:sp>
        <p:nvSpPr>
          <p:cNvPr id="14347" name="Rectangle 11"/>
          <p:cNvSpPr>
            <a:spLocks noChangeArrowheads="1"/>
          </p:cNvSpPr>
          <p:nvPr/>
        </p:nvSpPr>
        <p:spPr bwMode="auto">
          <a:xfrm>
            <a:off x="2347913" y="34607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150 units $3.10</a:t>
            </a:r>
          </a:p>
        </p:txBody>
      </p:sp>
      <p:sp>
        <p:nvSpPr>
          <p:cNvPr id="14348" name="Rectangle 12"/>
          <p:cNvSpPr>
            <a:spLocks noChangeArrowheads="1"/>
          </p:cNvSpPr>
          <p:nvPr/>
        </p:nvSpPr>
        <p:spPr bwMode="auto">
          <a:xfrm>
            <a:off x="2347913" y="39941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100 units $3.05</a:t>
            </a:r>
          </a:p>
        </p:txBody>
      </p:sp>
      <p:sp>
        <p:nvSpPr>
          <p:cNvPr id="14349" name="Rectangle 13"/>
          <p:cNvSpPr>
            <a:spLocks noChangeArrowheads="1"/>
          </p:cNvSpPr>
          <p:nvPr/>
        </p:nvSpPr>
        <p:spPr bwMode="auto">
          <a:xfrm>
            <a:off x="2347913" y="45275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200 units $3.15</a:t>
            </a:r>
          </a:p>
        </p:txBody>
      </p:sp>
      <p:sp>
        <p:nvSpPr>
          <p:cNvPr id="14350" name="Rectangle 14"/>
          <p:cNvSpPr>
            <a:spLocks noChangeArrowheads="1"/>
          </p:cNvSpPr>
          <p:nvPr/>
        </p:nvSpPr>
        <p:spPr bwMode="auto">
          <a:xfrm>
            <a:off x="4862513" y="3005138"/>
            <a:ext cx="16462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Sold 200 units</a:t>
            </a:r>
          </a:p>
        </p:txBody>
      </p:sp>
      <p:sp>
        <p:nvSpPr>
          <p:cNvPr id="618511" name="Rectangle 15"/>
          <p:cNvSpPr>
            <a:spLocks noChangeArrowheads="1"/>
          </p:cNvSpPr>
          <p:nvPr/>
        </p:nvSpPr>
        <p:spPr bwMode="auto">
          <a:xfrm>
            <a:off x="5014913" y="3795713"/>
            <a:ext cx="2197100"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u="sng">
                <a:effectLst>
                  <a:outerShdw blurRad="38100" dist="38100" dir="2700000" algn="tl">
                    <a:srgbClr val="C0C0C0"/>
                  </a:outerShdw>
                </a:effectLst>
                <a:latin typeface="Times New Roman" pitchFamily="18" charset="0"/>
              </a:rPr>
              <a:t>What is CGS??</a:t>
            </a:r>
          </a:p>
        </p:txBody>
      </p:sp>
      <p:sp>
        <p:nvSpPr>
          <p:cNvPr id="14352" name="Line 16"/>
          <p:cNvSpPr>
            <a:spLocks noChangeShapeType="1"/>
          </p:cNvSpPr>
          <p:nvPr/>
        </p:nvSpPr>
        <p:spPr bwMode="auto">
          <a:xfrm>
            <a:off x="1530350" y="4876800"/>
            <a:ext cx="2806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Rectangle 17"/>
          <p:cNvSpPr>
            <a:spLocks noChangeArrowheads="1"/>
          </p:cNvSpPr>
          <p:nvPr/>
        </p:nvSpPr>
        <p:spPr bwMode="auto">
          <a:xfrm>
            <a:off x="2119313" y="4908550"/>
            <a:ext cx="17954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Ending Balance</a:t>
            </a:r>
          </a:p>
          <a:p>
            <a:pPr eaLnBrk="0" hangingPunct="0"/>
            <a:r>
              <a:rPr lang="en-US" sz="2000">
                <a:solidFill>
                  <a:srgbClr val="A50021"/>
                </a:solidFill>
                <a:latin typeface="Times New Roman" pitchFamily="18" charset="0"/>
              </a:rPr>
              <a:t>= 350 units</a:t>
            </a:r>
          </a:p>
        </p:txBody>
      </p:sp>
      <p:sp>
        <p:nvSpPr>
          <p:cNvPr id="618514" name="Rectangle 18"/>
          <p:cNvSpPr>
            <a:spLocks noChangeArrowheads="1"/>
          </p:cNvSpPr>
          <p:nvPr/>
        </p:nvSpPr>
        <p:spPr bwMode="auto">
          <a:xfrm>
            <a:off x="1892300" y="5548313"/>
            <a:ext cx="1892300"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u="sng">
                <a:effectLst>
                  <a:outerShdw blurRad="38100" dist="38100" dir="2700000" algn="tl">
                    <a:srgbClr val="C0C0C0"/>
                  </a:outerShdw>
                </a:effectLst>
                <a:latin typeface="Times New Roman" pitchFamily="18" charset="0"/>
              </a:rPr>
              <a:t>What is EI??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pPr eaLnBrk="1" hangingPunct="1"/>
            <a:r>
              <a:rPr lang="en-US" smtClean="0"/>
              <a:t>Specific Identification</a:t>
            </a:r>
          </a:p>
        </p:txBody>
      </p:sp>
      <p:sp>
        <p:nvSpPr>
          <p:cNvPr id="15363" name="Text Box 9"/>
          <p:cNvSpPr txBox="1">
            <a:spLocks noChangeArrowheads="1"/>
          </p:cNvSpPr>
          <p:nvPr/>
        </p:nvSpPr>
        <p:spPr bwMode="auto">
          <a:xfrm>
            <a:off x="990600" y="2120900"/>
            <a:ext cx="4191000" cy="3517900"/>
          </a:xfrm>
          <a:prstGeom prst="rect">
            <a:avLst/>
          </a:prstGeom>
          <a:solidFill>
            <a:srgbClr val="F9F2D5"/>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2800" b="1"/>
              <a:t>When a company’s inventory consists of many </a:t>
            </a:r>
            <a:r>
              <a:rPr lang="en-US" sz="2800" b="1">
                <a:solidFill>
                  <a:srgbClr val="FF3300"/>
                </a:solidFill>
              </a:rPr>
              <a:t>high-priced, low-turnover</a:t>
            </a:r>
            <a:r>
              <a:rPr lang="en-US" sz="2800" b="1"/>
              <a:t> goods the record keeping necessary to use </a:t>
            </a:r>
            <a:r>
              <a:rPr lang="en-US" sz="2800" b="1">
                <a:solidFill>
                  <a:srgbClr val="FF3300"/>
                </a:solidFill>
              </a:rPr>
              <a:t>specific identification</a:t>
            </a:r>
            <a:r>
              <a:rPr lang="en-US" sz="2800" b="1"/>
              <a:t> is more practical.</a:t>
            </a:r>
          </a:p>
        </p:txBody>
      </p:sp>
      <p:pic>
        <p:nvPicPr>
          <p:cNvPr id="1536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01900"/>
            <a:ext cx="327818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smtClean="0"/>
              <a:t>Specific Identification</a:t>
            </a:r>
          </a:p>
        </p:txBody>
      </p:sp>
      <p:sp>
        <p:nvSpPr>
          <p:cNvPr id="16387" name="Text Box 1029"/>
          <p:cNvSpPr txBox="1">
            <a:spLocks noChangeArrowheads="1"/>
          </p:cNvSpPr>
          <p:nvPr/>
        </p:nvSpPr>
        <p:spPr bwMode="auto">
          <a:xfrm>
            <a:off x="609600" y="1828800"/>
            <a:ext cx="4953000" cy="1562100"/>
          </a:xfrm>
          <a:prstGeom prst="rect">
            <a:avLst/>
          </a:prstGeom>
          <a:solidFill>
            <a:srgbClr val="F9F2D5"/>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b="1"/>
              <a:t>Assume Baker Company purchased two identical inventory items: the first for $130 and the second for $140. </a:t>
            </a:r>
          </a:p>
        </p:txBody>
      </p:sp>
      <p:sp>
        <p:nvSpPr>
          <p:cNvPr id="16388" name="Text Box 1030"/>
          <p:cNvSpPr txBox="1">
            <a:spLocks noChangeArrowheads="1"/>
          </p:cNvSpPr>
          <p:nvPr/>
        </p:nvSpPr>
        <p:spPr bwMode="auto">
          <a:xfrm>
            <a:off x="609600" y="3803650"/>
            <a:ext cx="4953000" cy="2292350"/>
          </a:xfrm>
          <a:prstGeom prst="rect">
            <a:avLst/>
          </a:prstGeom>
          <a:solidFill>
            <a:srgbClr val="F9F2D5"/>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b="1"/>
              <a:t>Using </a:t>
            </a:r>
            <a:r>
              <a:rPr lang="en-US" b="1">
                <a:solidFill>
                  <a:srgbClr val="FF3300"/>
                </a:solidFill>
              </a:rPr>
              <a:t>specific identification</a:t>
            </a:r>
            <a:r>
              <a:rPr lang="en-US" b="1"/>
              <a:t>, when the first item is sold, cost of goods sold would be $130.  When the second item is sold, cost of goods sold would be $140. </a:t>
            </a:r>
          </a:p>
        </p:txBody>
      </p:sp>
      <p:pic>
        <p:nvPicPr>
          <p:cNvPr id="16389" name="Picture 1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667000"/>
            <a:ext cx="3200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4"/>
          <p:cNvSpPr>
            <a:spLocks noGrp="1" noChangeArrowheads="1"/>
          </p:cNvSpPr>
          <p:nvPr>
            <p:ph type="title"/>
          </p:nvPr>
        </p:nvSpPr>
        <p:spPr>
          <a:xfrm>
            <a:off x="609600" y="304800"/>
            <a:ext cx="7772400" cy="838200"/>
          </a:xfrm>
          <a:noFill/>
        </p:spPr>
        <p:txBody>
          <a:bodyPr lIns="90488" tIns="44450" rIns="90488" bIns="44450"/>
          <a:lstStyle/>
          <a:p>
            <a:pPr eaLnBrk="1" hangingPunct="1"/>
            <a:r>
              <a:rPr lang="en-US" smtClean="0"/>
              <a:t>First-In, First-Out</a:t>
            </a:r>
          </a:p>
        </p:txBody>
      </p:sp>
      <p:sp>
        <p:nvSpPr>
          <p:cNvPr id="622597" name="Rectangle 5" descr="Rectangle: Click to edit Master text styles&#10;Second level&#10;Third level&#10;Fourth level&#10;Fifth level"/>
          <p:cNvSpPr>
            <a:spLocks noGrp="1" noChangeArrowheads="1"/>
          </p:cNvSpPr>
          <p:nvPr>
            <p:ph type="body" idx="1"/>
          </p:nvPr>
        </p:nvSpPr>
        <p:spPr>
          <a:xfrm>
            <a:off x="762000" y="1562100"/>
            <a:ext cx="7772400" cy="4114800"/>
          </a:xfrm>
          <a:noFill/>
        </p:spPr>
        <p:txBody>
          <a:bodyPr lIns="90488" tIns="44450" rIns="90488" bIns="44450"/>
          <a:lstStyle/>
          <a:p>
            <a:pPr eaLnBrk="1" hangingPunct="1">
              <a:spcAft>
                <a:spcPct val="50000"/>
              </a:spcAft>
            </a:pPr>
            <a:r>
              <a:rPr lang="en-US" smtClean="0"/>
              <a:t>The cost of the </a:t>
            </a:r>
            <a:r>
              <a:rPr lang="en-US" b="1" smtClean="0">
                <a:solidFill>
                  <a:srgbClr val="FF3300"/>
                </a:solidFill>
              </a:rPr>
              <a:t>oldest</a:t>
            </a:r>
            <a:r>
              <a:rPr lang="en-US" smtClean="0">
                <a:solidFill>
                  <a:srgbClr val="000000"/>
                </a:solidFill>
              </a:rPr>
              <a:t> </a:t>
            </a:r>
            <a:r>
              <a:rPr lang="en-US" smtClean="0"/>
              <a:t>inventory items are charged to </a:t>
            </a:r>
            <a:r>
              <a:rPr lang="en-US" smtClean="0">
                <a:solidFill>
                  <a:srgbClr val="FF3300"/>
                </a:solidFill>
              </a:rPr>
              <a:t>cost of goods sold</a:t>
            </a:r>
            <a:r>
              <a:rPr lang="en-US" smtClean="0"/>
              <a:t> when goods are sold.  </a:t>
            </a:r>
          </a:p>
          <a:p>
            <a:pPr eaLnBrk="1" hangingPunct="1">
              <a:spcAft>
                <a:spcPct val="50000"/>
              </a:spcAft>
            </a:pPr>
            <a:r>
              <a:rPr lang="en-US" smtClean="0"/>
              <a:t>The cost of the</a:t>
            </a:r>
            <a:r>
              <a:rPr lang="en-US" smtClean="0">
                <a:solidFill>
                  <a:schemeClr val="hlink"/>
                </a:solidFill>
              </a:rPr>
              <a:t> </a:t>
            </a:r>
            <a:r>
              <a:rPr lang="en-US" b="1" smtClean="0">
                <a:solidFill>
                  <a:srgbClr val="FF3300"/>
                </a:solidFill>
              </a:rPr>
              <a:t>newest</a:t>
            </a:r>
            <a:r>
              <a:rPr lang="en-US" smtClean="0">
                <a:solidFill>
                  <a:schemeClr val="hlink"/>
                </a:solidFill>
              </a:rPr>
              <a:t> </a:t>
            </a:r>
            <a:r>
              <a:rPr lang="en-US" smtClean="0"/>
              <a:t>inventory items remain in ending </a:t>
            </a:r>
            <a:r>
              <a:rPr lang="en-US" smtClean="0">
                <a:solidFill>
                  <a:srgbClr val="FF3300"/>
                </a:solidFill>
              </a:rPr>
              <a:t>inventory</a:t>
            </a:r>
            <a:r>
              <a:rPr lang="en-US" smtClean="0"/>
              <a:t>.</a:t>
            </a:r>
          </a:p>
          <a:p>
            <a:pPr eaLnBrk="1" hangingPunct="1"/>
            <a:r>
              <a:rPr lang="en-US" smtClean="0"/>
              <a:t>The actual </a:t>
            </a:r>
            <a:r>
              <a:rPr lang="en-US" b="1" smtClean="0"/>
              <a:t>physical flow</a:t>
            </a:r>
            <a:r>
              <a:rPr lang="en-US" smtClean="0"/>
              <a:t> of inventory items may differ from the FIFO </a:t>
            </a:r>
            <a:r>
              <a:rPr lang="en-US" b="1" smtClean="0"/>
              <a:t>cost flow</a:t>
            </a:r>
            <a:r>
              <a:rPr lang="en-US" smtClean="0"/>
              <a:t> assumptions.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597">
                                            <p:txEl>
                                              <p:pRg st="0" end="0"/>
                                            </p:txEl>
                                          </p:spTgt>
                                        </p:tgtEl>
                                        <p:attrNameLst>
                                          <p:attrName>style.visibility</p:attrName>
                                        </p:attrNameLst>
                                      </p:cBhvr>
                                      <p:to>
                                        <p:strVal val="visible"/>
                                      </p:to>
                                    </p:set>
                                    <p:anim calcmode="lin" valueType="num">
                                      <p:cBhvr additive="base">
                                        <p:cTn id="7" dur="500" fill="hold"/>
                                        <p:tgtEl>
                                          <p:spTgt spid="6225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2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2597">
                                            <p:txEl>
                                              <p:pRg st="1" end="1"/>
                                            </p:txEl>
                                          </p:spTgt>
                                        </p:tgtEl>
                                        <p:attrNameLst>
                                          <p:attrName>style.visibility</p:attrName>
                                        </p:attrNameLst>
                                      </p:cBhvr>
                                      <p:to>
                                        <p:strVal val="visible"/>
                                      </p:to>
                                    </p:set>
                                    <p:anim calcmode="lin" valueType="num">
                                      <p:cBhvr additive="base">
                                        <p:cTn id="13" dur="500" fill="hold"/>
                                        <p:tgtEl>
                                          <p:spTgt spid="6225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2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2597">
                                            <p:txEl>
                                              <p:pRg st="2" end="2"/>
                                            </p:txEl>
                                          </p:spTgt>
                                        </p:tgtEl>
                                        <p:attrNameLst>
                                          <p:attrName>style.visibility</p:attrName>
                                        </p:attrNameLst>
                                      </p:cBhvr>
                                      <p:to>
                                        <p:strVal val="visible"/>
                                      </p:to>
                                    </p:set>
                                    <p:anim calcmode="lin" valueType="num">
                                      <p:cBhvr additive="base">
                                        <p:cTn id="19" dur="500" fill="hold"/>
                                        <p:tgtEl>
                                          <p:spTgt spid="6225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2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xfrm>
            <a:off x="609600" y="304800"/>
            <a:ext cx="7772400" cy="757238"/>
          </a:xfrm>
          <a:noFill/>
        </p:spPr>
        <p:txBody>
          <a:bodyPr lIns="90488" tIns="44450" rIns="90488" bIns="44450"/>
          <a:lstStyle/>
          <a:p>
            <a:pPr eaLnBrk="1" hangingPunct="1"/>
            <a:r>
              <a:rPr lang="en-US" b="1" smtClean="0"/>
              <a:t>Example: </a:t>
            </a:r>
          </a:p>
        </p:txBody>
      </p:sp>
      <p:sp>
        <p:nvSpPr>
          <p:cNvPr id="18437" name="Rectangle 5" descr="Rectangle: Click to edit Master text styles&#10;Second level&#10;Third level&#10;Fourth level&#10;Fifth level"/>
          <p:cNvSpPr>
            <a:spLocks noGrp="1" noChangeArrowheads="1"/>
          </p:cNvSpPr>
          <p:nvPr>
            <p:ph type="body" idx="1"/>
          </p:nvPr>
        </p:nvSpPr>
        <p:spPr>
          <a:xfrm>
            <a:off x="838200" y="1676400"/>
            <a:ext cx="7162800" cy="3048000"/>
          </a:xfrm>
          <a:noFill/>
        </p:spPr>
        <p:txBody>
          <a:bodyPr lIns="90488" tIns="44450" rIns="90488" bIns="44450"/>
          <a:lstStyle/>
          <a:p>
            <a:pPr marL="285750" indent="-285750" eaLnBrk="1" hangingPunct="1">
              <a:buFont typeface="Wingdings" pitchFamily="2" charset="2"/>
              <a:buNone/>
              <a:tabLst>
                <a:tab pos="1371600" algn="l"/>
                <a:tab pos="3200400" algn="l"/>
                <a:tab pos="4572000" algn="l"/>
                <a:tab pos="5943600" algn="l"/>
              </a:tabLst>
            </a:pPr>
            <a:r>
              <a:rPr lang="en-US" sz="2800" b="1" u="sng" smtClean="0"/>
              <a:t>Date</a:t>
            </a:r>
            <a:r>
              <a:rPr lang="en-US" sz="2800" b="1" smtClean="0"/>
              <a:t>	</a:t>
            </a:r>
            <a:r>
              <a:rPr lang="en-US" sz="2800" b="1" u="sng" smtClean="0"/>
              <a:t>Event</a:t>
            </a:r>
            <a:r>
              <a:rPr lang="en-US" sz="2800" b="1" smtClean="0"/>
              <a:t>	</a:t>
            </a:r>
            <a:r>
              <a:rPr lang="en-US" sz="2800" b="1" u="sng" smtClean="0"/>
              <a:t>Units</a:t>
            </a:r>
            <a:r>
              <a:rPr lang="en-US" sz="2800" b="1" smtClean="0"/>
              <a:t>	</a:t>
            </a:r>
            <a:r>
              <a:rPr lang="en-US" sz="2800" b="1" u="sng" smtClean="0"/>
              <a:t>Price</a:t>
            </a:r>
            <a:r>
              <a:rPr lang="en-US" sz="2800" b="1" smtClean="0"/>
              <a:t>	</a:t>
            </a:r>
            <a:r>
              <a:rPr lang="en-US" sz="2800" b="1" u="sng" smtClean="0"/>
              <a:t>Total</a:t>
            </a:r>
            <a:endParaRPr lang="en-US" sz="2800" b="1" smtClean="0"/>
          </a:p>
          <a:p>
            <a:pPr marL="285750" indent="-285750" eaLnBrk="1" hangingPunct="1">
              <a:buFont typeface="Wingdings" pitchFamily="2" charset="2"/>
              <a:buNone/>
              <a:tabLst>
                <a:tab pos="1371600" algn="l"/>
                <a:tab pos="3200400" algn="l"/>
                <a:tab pos="4572000" algn="l"/>
                <a:tab pos="5943600" algn="l"/>
              </a:tabLst>
            </a:pPr>
            <a:r>
              <a:rPr lang="en-US" sz="2800" b="1" smtClean="0"/>
              <a:t>1/1	Beg. Inv.      10	$   4	$  40</a:t>
            </a:r>
          </a:p>
          <a:p>
            <a:pPr marL="285750" indent="-285750" eaLnBrk="1" hangingPunct="1">
              <a:buFont typeface="Wingdings" pitchFamily="2" charset="2"/>
              <a:buNone/>
              <a:tabLst>
                <a:tab pos="1371600" algn="l"/>
                <a:tab pos="3200400" algn="l"/>
                <a:tab pos="4572000" algn="l"/>
                <a:tab pos="5943600" algn="l"/>
              </a:tabLst>
            </a:pPr>
            <a:r>
              <a:rPr lang="en-US" sz="2800" b="1" smtClean="0"/>
              <a:t>3/10	Purchase	    12	     7	    84</a:t>
            </a:r>
          </a:p>
          <a:p>
            <a:pPr marL="285750" indent="-285750" eaLnBrk="1" hangingPunct="1">
              <a:buFont typeface="Wingdings" pitchFamily="2" charset="2"/>
              <a:buNone/>
              <a:tabLst>
                <a:tab pos="1371600" algn="l"/>
                <a:tab pos="3200400" algn="l"/>
                <a:tab pos="4572000" algn="l"/>
                <a:tab pos="5943600" algn="l"/>
              </a:tabLst>
            </a:pPr>
            <a:r>
              <a:rPr lang="en-US" sz="2800" b="1" smtClean="0"/>
              <a:t>9/15	Purchase	    11	     8	    88</a:t>
            </a:r>
          </a:p>
          <a:p>
            <a:pPr marL="285750" indent="-285750" eaLnBrk="1" hangingPunct="1">
              <a:buFont typeface="Wingdings" pitchFamily="2" charset="2"/>
              <a:buNone/>
              <a:tabLst>
                <a:tab pos="1371600" algn="l"/>
                <a:tab pos="3200400" algn="l"/>
                <a:tab pos="4572000" algn="l"/>
                <a:tab pos="5943600" algn="l"/>
              </a:tabLst>
            </a:pPr>
            <a:r>
              <a:rPr lang="en-US" sz="2800" b="1" smtClean="0"/>
              <a:t>12/27	Sale	     18	   15	   270</a:t>
            </a:r>
          </a:p>
          <a:p>
            <a:pPr marL="285750" indent="-285750" eaLnBrk="1" hangingPunct="1">
              <a:buFont typeface="Wingdings" pitchFamily="2" charset="2"/>
              <a:buNone/>
              <a:tabLst>
                <a:tab pos="1371600" algn="l"/>
                <a:tab pos="3200400" algn="l"/>
                <a:tab pos="4572000" algn="l"/>
                <a:tab pos="5943600" algn="l"/>
              </a:tabLst>
            </a:pPr>
            <a:endParaRPr lang="en-US" sz="2800" b="1" smtClean="0"/>
          </a:p>
        </p:txBody>
      </p:sp>
      <p:sp>
        <p:nvSpPr>
          <p:cNvPr id="6" name="Text Box 6"/>
          <p:cNvSpPr txBox="1">
            <a:spLocks noChangeArrowheads="1"/>
          </p:cNvSpPr>
          <p:nvPr/>
        </p:nvSpPr>
        <p:spPr bwMode="auto">
          <a:xfrm>
            <a:off x="533400" y="5029200"/>
            <a:ext cx="8153400" cy="835025"/>
          </a:xfrm>
          <a:prstGeom prst="rect">
            <a:avLst/>
          </a:prstGeom>
          <a:solidFill>
            <a:srgbClr val="E4EBFE"/>
          </a:solidFill>
          <a:ln w="12700">
            <a:solidFill>
              <a:srgbClr val="FF0000"/>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solidFill>
                  <a:srgbClr val="FF3300"/>
                </a:solidFill>
                <a:latin typeface="Times New Roman" pitchFamily="18" charset="0"/>
              </a:rPr>
              <a:t>When applying FIFO, LIFO, W. Ave. on a </a:t>
            </a:r>
            <a:r>
              <a:rPr lang="en-US" b="1">
                <a:solidFill>
                  <a:srgbClr val="000000"/>
                </a:solidFill>
                <a:latin typeface="Times New Roman" pitchFamily="18" charset="0"/>
              </a:rPr>
              <a:t>Periodic </a:t>
            </a:r>
            <a:r>
              <a:rPr lang="en-US" b="1">
                <a:solidFill>
                  <a:srgbClr val="FF3300"/>
                </a:solidFill>
                <a:latin typeface="Times New Roman" pitchFamily="18" charset="0"/>
              </a:rPr>
              <a:t>inventory basis it </a:t>
            </a:r>
            <a:r>
              <a:rPr lang="en-US" b="1">
                <a:solidFill>
                  <a:srgbClr val="6600FF"/>
                </a:solidFill>
                <a:latin typeface="Times New Roman" pitchFamily="18" charset="0"/>
              </a:rPr>
              <a:t>does not matter</a:t>
            </a:r>
            <a:r>
              <a:rPr lang="en-US" b="1">
                <a:solidFill>
                  <a:srgbClr val="FF3300"/>
                </a:solidFill>
                <a:latin typeface="Times New Roman" pitchFamily="18" charset="0"/>
              </a:rPr>
              <a:t> WHEN the SALES were made.  </a:t>
            </a:r>
            <a:endParaRPr 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0" name="Rectangle 4"/>
          <p:cNvSpPr>
            <a:spLocks noGrp="1" noChangeArrowheads="1"/>
          </p:cNvSpPr>
          <p:nvPr>
            <p:ph type="title"/>
          </p:nvPr>
        </p:nvSpPr>
        <p:spPr>
          <a:xfrm>
            <a:off x="609600" y="381000"/>
            <a:ext cx="7162800" cy="533400"/>
          </a:xfrm>
          <a:noFill/>
        </p:spPr>
        <p:txBody>
          <a:bodyPr lIns="90488" tIns="44450" rIns="90488" bIns="44450"/>
          <a:lstStyle/>
          <a:p>
            <a:pPr eaLnBrk="1" hangingPunct="1"/>
            <a:r>
              <a:rPr lang="en-US" sz="4000" b="1" smtClean="0"/>
              <a:t>FIFO:</a:t>
            </a:r>
            <a:endParaRPr lang="en-US" b="1" smtClean="0"/>
          </a:p>
        </p:txBody>
      </p:sp>
      <p:sp>
        <p:nvSpPr>
          <p:cNvPr id="19461" name="Rectangle 5" descr="Rectangle: Click to edit Master text styles&#10;Second level&#10;Third level&#10;Fourth level&#10;Fifth level"/>
          <p:cNvSpPr>
            <a:spLocks noGrp="1" noChangeArrowheads="1"/>
          </p:cNvSpPr>
          <p:nvPr>
            <p:ph type="body" idx="1"/>
          </p:nvPr>
        </p:nvSpPr>
        <p:spPr>
          <a:xfrm>
            <a:off x="895350" y="914400"/>
            <a:ext cx="7162800" cy="5029200"/>
          </a:xfrm>
          <a:noFill/>
        </p:spPr>
        <p:txBody>
          <a:bodyPr lIns="90488" tIns="44450" rIns="90488" bIns="44450"/>
          <a:lstStyle/>
          <a:p>
            <a:pPr eaLnBrk="1" hangingPunct="1"/>
            <a:r>
              <a:rPr lang="en-US" sz="2800" b="1" smtClean="0"/>
              <a:t>Cost of Goods Sold:  </a:t>
            </a:r>
            <a:r>
              <a:rPr lang="en-US" sz="2400" b="1" smtClean="0"/>
              <a:t>(for the 18 units sold)</a:t>
            </a:r>
            <a:endParaRPr lang="en-US" sz="2800" b="1" smtClean="0"/>
          </a:p>
          <a:p>
            <a:pPr eaLnBrk="1" hangingPunct="1">
              <a:buFont typeface="Wingdings" pitchFamily="2" charset="2"/>
              <a:buNone/>
            </a:pPr>
            <a:r>
              <a:rPr lang="en-US" sz="2800" u="sng" smtClean="0"/>
              <a:t>From</a:t>
            </a:r>
            <a:r>
              <a:rPr lang="en-US" sz="2800" smtClean="0"/>
              <a:t>		</a:t>
            </a:r>
            <a:r>
              <a:rPr lang="en-US" sz="2800" u="sng" smtClean="0"/>
              <a:t>Units</a:t>
            </a:r>
            <a:r>
              <a:rPr lang="en-US" sz="2800" smtClean="0"/>
              <a:t>		</a:t>
            </a:r>
            <a:r>
              <a:rPr lang="en-US" sz="2800" u="sng" smtClean="0"/>
              <a:t>Price</a:t>
            </a:r>
            <a:r>
              <a:rPr lang="en-US" sz="2800" smtClean="0"/>
              <a:t>		</a:t>
            </a:r>
            <a:r>
              <a:rPr lang="en-US" sz="2800" u="sng" smtClean="0"/>
              <a:t>Cost</a:t>
            </a:r>
            <a:endParaRPr lang="en-US" sz="2800" smtClean="0"/>
          </a:p>
          <a:p>
            <a:pPr eaLnBrk="1" hangingPunct="1">
              <a:buFont typeface="Wingdings" pitchFamily="2" charset="2"/>
              <a:buNone/>
            </a:pPr>
            <a:endParaRPr lang="en-US" b="1" smtClean="0"/>
          </a:p>
          <a:p>
            <a:pPr eaLnBrk="1" hangingPunct="1">
              <a:buFont typeface="Wingdings" pitchFamily="2" charset="2"/>
              <a:buNone/>
            </a:pPr>
            <a:endParaRPr lang="en-US" b="1" smtClean="0"/>
          </a:p>
          <a:p>
            <a:pPr eaLnBrk="1" hangingPunct="1">
              <a:buFont typeface="Wingdings" pitchFamily="2" charset="2"/>
              <a:buNone/>
            </a:pPr>
            <a:endParaRPr lang="en-US" b="1" smtClean="0"/>
          </a:p>
          <a:p>
            <a:pPr eaLnBrk="1" hangingPunct="1"/>
            <a:r>
              <a:rPr lang="en-US" sz="2800" b="1" smtClean="0"/>
              <a:t>Ending Inventory:  </a:t>
            </a:r>
            <a:r>
              <a:rPr lang="en-US" sz="2400" b="1" smtClean="0"/>
              <a:t>(for 15 units remaining)</a:t>
            </a:r>
            <a:endParaRPr lang="en-US" b="1" smtClean="0"/>
          </a:p>
          <a:p>
            <a:pPr eaLnBrk="1" hangingPunct="1">
              <a:buFont typeface="Wingdings" pitchFamily="2" charset="2"/>
              <a:buNone/>
            </a:pPr>
            <a:r>
              <a:rPr lang="en-US" sz="2800" u="sng" smtClean="0"/>
              <a:t>From		Units		Price		Cost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0660" name="Rectangle 4" descr="Rectangle: Click to edit Master text styles&#10;Second level&#10;Third level&#10;Fourth level&#10;Fifth level"/>
          <p:cNvSpPr>
            <a:spLocks noGrp="1" noChangeArrowheads="1"/>
          </p:cNvSpPr>
          <p:nvPr>
            <p:ph type="body" idx="1"/>
          </p:nvPr>
        </p:nvSpPr>
        <p:spPr>
          <a:xfrm>
            <a:off x="685800" y="152400"/>
            <a:ext cx="7467600" cy="6324600"/>
          </a:xfrm>
          <a:noFill/>
        </p:spPr>
        <p:txBody>
          <a:bodyPr lIns="90488" tIns="44450" rIns="90488" bIns="44450"/>
          <a:lstStyle/>
          <a:p>
            <a:pPr eaLnBrk="1" hangingPunct="1">
              <a:buFont typeface="Wingdings" pitchFamily="2" charset="2"/>
              <a:buNone/>
            </a:pPr>
            <a:r>
              <a:rPr lang="en-US" sz="4000" b="1" smtClean="0"/>
              <a:t>FIFO:  </a:t>
            </a:r>
            <a:r>
              <a:rPr lang="en-US" sz="2800" b="1" smtClean="0"/>
              <a:t>(Periodic basis)</a:t>
            </a:r>
            <a:endParaRPr lang="en-US" sz="4000" b="1" smtClean="0"/>
          </a:p>
          <a:p>
            <a:pPr eaLnBrk="1" hangingPunct="1"/>
            <a:r>
              <a:rPr lang="en-US" b="1" smtClean="0">
                <a:solidFill>
                  <a:srgbClr val="FF3300"/>
                </a:solidFill>
              </a:rPr>
              <a:t>Cost of Goods Sold:  </a:t>
            </a:r>
            <a:r>
              <a:rPr lang="en-US" sz="2400" b="1" smtClean="0"/>
              <a:t>(for the 18 units sold)</a:t>
            </a:r>
          </a:p>
          <a:p>
            <a:pPr eaLnBrk="1" hangingPunct="1">
              <a:buFont typeface="Wingdings" pitchFamily="2" charset="2"/>
              <a:buNone/>
            </a:pPr>
            <a:r>
              <a:rPr lang="en-US" sz="2800" u="sng" smtClean="0">
                <a:latin typeface="Times New Roman" pitchFamily="18" charset="0"/>
              </a:rPr>
              <a:t>From</a:t>
            </a:r>
            <a:r>
              <a:rPr lang="en-US" sz="2800" smtClean="0">
                <a:latin typeface="Times New Roman" pitchFamily="18" charset="0"/>
              </a:rPr>
              <a:t>		</a:t>
            </a:r>
            <a:r>
              <a:rPr lang="en-US" sz="2800" u="sng" smtClean="0">
                <a:latin typeface="Times New Roman" pitchFamily="18" charset="0"/>
              </a:rPr>
              <a:t>Units</a:t>
            </a:r>
            <a:r>
              <a:rPr lang="en-US" sz="2800" smtClean="0">
                <a:latin typeface="Times New Roman" pitchFamily="18" charset="0"/>
              </a:rPr>
              <a:t>		</a:t>
            </a:r>
            <a:r>
              <a:rPr lang="en-US" sz="2800" u="sng" smtClean="0">
                <a:latin typeface="Times New Roman" pitchFamily="18" charset="0"/>
              </a:rPr>
              <a:t>Price</a:t>
            </a:r>
            <a:r>
              <a:rPr lang="en-US" sz="2800" smtClean="0">
                <a:latin typeface="Times New Roman" pitchFamily="18" charset="0"/>
              </a:rPr>
              <a:t>		</a:t>
            </a:r>
            <a:r>
              <a:rPr lang="en-US" sz="2800" u="sng" smtClean="0">
                <a:latin typeface="Times New Roman" pitchFamily="18" charset="0"/>
              </a:rPr>
              <a:t>Cost</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 1/1		    10		$   4		$  40</a:t>
            </a:r>
          </a:p>
          <a:p>
            <a:pPr eaLnBrk="1" hangingPunct="1">
              <a:buFont typeface="Wingdings" pitchFamily="2" charset="2"/>
              <a:buNone/>
            </a:pPr>
            <a:r>
              <a:rPr lang="en-US" sz="2800" smtClean="0">
                <a:latin typeface="Times New Roman" pitchFamily="18" charset="0"/>
              </a:rPr>
              <a:t> </a:t>
            </a:r>
            <a:r>
              <a:rPr lang="en-US" sz="2800" u="sng" smtClean="0">
                <a:latin typeface="Times New Roman" pitchFamily="18" charset="0"/>
              </a:rPr>
              <a:t>3/10</a:t>
            </a:r>
            <a:r>
              <a:rPr lang="en-US" sz="2800" smtClean="0">
                <a:latin typeface="Times New Roman" pitchFamily="18" charset="0"/>
              </a:rPr>
              <a:t>		  </a:t>
            </a:r>
            <a:r>
              <a:rPr lang="en-US" sz="2800" u="sng" smtClean="0">
                <a:latin typeface="Times New Roman" pitchFamily="18" charset="0"/>
              </a:rPr>
              <a:t>    8	</a:t>
            </a:r>
            <a:r>
              <a:rPr lang="en-US" sz="2800" smtClean="0">
                <a:latin typeface="Times New Roman" pitchFamily="18" charset="0"/>
              </a:rPr>
              <a:t>	     7		</a:t>
            </a:r>
            <a:r>
              <a:rPr lang="en-US" sz="2800" u="sng" smtClean="0">
                <a:latin typeface="Times New Roman" pitchFamily="18" charset="0"/>
              </a:rPr>
              <a:t>    56</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Totals	    	    18				</a:t>
            </a:r>
            <a:r>
              <a:rPr lang="en-US" sz="2800" b="1" smtClean="0">
                <a:solidFill>
                  <a:srgbClr val="FF3300"/>
                </a:solidFill>
                <a:latin typeface="Times New Roman" pitchFamily="18" charset="0"/>
              </a:rPr>
              <a:t>$  96</a:t>
            </a:r>
            <a:endParaRPr lang="en-US" sz="2800" smtClean="0">
              <a:solidFill>
                <a:schemeClr val="tx2"/>
              </a:solidFill>
              <a:latin typeface="Times New Roman" pitchFamily="18" charset="0"/>
            </a:endParaRPr>
          </a:p>
          <a:p>
            <a:pPr eaLnBrk="1" hangingPunct="1"/>
            <a:r>
              <a:rPr lang="en-US" b="1" smtClean="0">
                <a:solidFill>
                  <a:srgbClr val="FF3300"/>
                </a:solidFill>
                <a:latin typeface="Times New Roman" pitchFamily="18" charset="0"/>
              </a:rPr>
              <a:t>Ending Inventory:</a:t>
            </a:r>
            <a:r>
              <a:rPr lang="en-US" b="1" smtClean="0">
                <a:solidFill>
                  <a:schemeClr val="accent2"/>
                </a:solidFill>
                <a:latin typeface="Times New Roman" pitchFamily="18" charset="0"/>
              </a:rPr>
              <a:t>  </a:t>
            </a:r>
            <a:r>
              <a:rPr lang="en-US" sz="2400" b="1" smtClean="0">
                <a:latin typeface="Times New Roman" pitchFamily="18" charset="0"/>
              </a:rPr>
              <a:t>(for 15 units remaining)</a:t>
            </a:r>
            <a:endParaRPr lang="en-US" b="1" smtClean="0">
              <a:latin typeface="Times New Roman" pitchFamily="18" charset="0"/>
            </a:endParaRPr>
          </a:p>
          <a:p>
            <a:pPr eaLnBrk="1" hangingPunct="1">
              <a:buFont typeface="Wingdings" pitchFamily="2" charset="2"/>
              <a:buNone/>
            </a:pPr>
            <a:r>
              <a:rPr lang="en-US" sz="2800" u="sng" smtClean="0">
                <a:latin typeface="Times New Roman" pitchFamily="18" charset="0"/>
              </a:rPr>
              <a:t>From		Units		Price		Cost</a:t>
            </a:r>
          </a:p>
          <a:p>
            <a:pPr eaLnBrk="1" hangingPunct="1">
              <a:buFont typeface="Wingdings" pitchFamily="2" charset="2"/>
              <a:buNone/>
            </a:pPr>
            <a:r>
              <a:rPr lang="en-US" sz="2800" smtClean="0">
                <a:latin typeface="Times New Roman" pitchFamily="18" charset="0"/>
              </a:rPr>
              <a:t>3/10		      4		$   7		$  28</a:t>
            </a:r>
          </a:p>
          <a:p>
            <a:pPr eaLnBrk="1" hangingPunct="1">
              <a:buFont typeface="Wingdings" pitchFamily="2" charset="2"/>
              <a:buNone/>
            </a:pPr>
            <a:r>
              <a:rPr lang="en-US" sz="2800" u="sng" smtClean="0">
                <a:latin typeface="Times New Roman" pitchFamily="18" charset="0"/>
              </a:rPr>
              <a:t>9/15</a:t>
            </a:r>
            <a:r>
              <a:rPr lang="en-US" sz="2800" smtClean="0">
                <a:latin typeface="Times New Roman" pitchFamily="18" charset="0"/>
              </a:rPr>
              <a:t>		</a:t>
            </a:r>
            <a:r>
              <a:rPr lang="en-US" sz="2800" u="sng" smtClean="0">
                <a:latin typeface="Times New Roman" pitchFamily="18" charset="0"/>
              </a:rPr>
              <a:t>    11</a:t>
            </a:r>
            <a:r>
              <a:rPr lang="en-US" sz="2800" smtClean="0">
                <a:latin typeface="Times New Roman" pitchFamily="18" charset="0"/>
              </a:rPr>
              <a:t>		     8		</a:t>
            </a:r>
            <a:r>
              <a:rPr lang="en-US" sz="2800" u="sng" smtClean="0">
                <a:latin typeface="Times New Roman" pitchFamily="18" charset="0"/>
              </a:rPr>
              <a:t>    88</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Totals	    	    15				</a:t>
            </a:r>
            <a:r>
              <a:rPr lang="en-US" sz="2800" b="1" smtClean="0">
                <a:solidFill>
                  <a:srgbClr val="FF3300"/>
                </a:solidFill>
                <a:latin typeface="Times New Roman" pitchFamily="18" charset="0"/>
              </a:rPr>
              <a:t>$116</a:t>
            </a:r>
            <a:endParaRPr lang="en-US" sz="2800" smtClean="0">
              <a:solidFill>
                <a:srgbClr val="FF3300"/>
              </a:solidFill>
              <a:latin typeface="Times New Roman" pitchFamily="18" charset="0"/>
            </a:endParaRPr>
          </a:p>
        </p:txBody>
      </p:sp>
      <p:sp>
        <p:nvSpPr>
          <p:cNvPr id="710661" name="Line 5"/>
          <p:cNvSpPr>
            <a:spLocks noChangeShapeType="1"/>
          </p:cNvSpPr>
          <p:nvPr/>
        </p:nvSpPr>
        <p:spPr bwMode="auto">
          <a:xfrm>
            <a:off x="3505200" y="1371600"/>
            <a:ext cx="2743200" cy="2133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0662" name="Line 6"/>
          <p:cNvSpPr>
            <a:spLocks noChangeShapeType="1"/>
          </p:cNvSpPr>
          <p:nvPr/>
        </p:nvSpPr>
        <p:spPr bwMode="auto">
          <a:xfrm>
            <a:off x="3505200" y="4343400"/>
            <a:ext cx="2743200" cy="1828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0660">
                                            <p:txEl>
                                              <p:pRg st="0" end="0"/>
                                            </p:txEl>
                                          </p:spTgt>
                                        </p:tgtEl>
                                        <p:attrNameLst>
                                          <p:attrName>style.visibility</p:attrName>
                                        </p:attrNameLst>
                                      </p:cBhvr>
                                      <p:to>
                                        <p:strVal val="visible"/>
                                      </p:to>
                                    </p:set>
                                    <p:anim calcmode="lin" valueType="num">
                                      <p:cBhvr additive="base">
                                        <p:cTn id="7" dur="500" fill="hold"/>
                                        <p:tgtEl>
                                          <p:spTgt spid="7106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06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0660">
                                            <p:txEl>
                                              <p:pRg st="1" end="1"/>
                                            </p:txEl>
                                          </p:spTgt>
                                        </p:tgtEl>
                                        <p:attrNameLst>
                                          <p:attrName>style.visibility</p:attrName>
                                        </p:attrNameLst>
                                      </p:cBhvr>
                                      <p:to>
                                        <p:strVal val="visible"/>
                                      </p:to>
                                    </p:set>
                                    <p:anim calcmode="lin" valueType="num">
                                      <p:cBhvr additive="base">
                                        <p:cTn id="13" dur="500" fill="hold"/>
                                        <p:tgtEl>
                                          <p:spTgt spid="7106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06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0660">
                                            <p:txEl>
                                              <p:pRg st="2" end="2"/>
                                            </p:txEl>
                                          </p:spTgt>
                                        </p:tgtEl>
                                        <p:attrNameLst>
                                          <p:attrName>style.visibility</p:attrName>
                                        </p:attrNameLst>
                                      </p:cBhvr>
                                      <p:to>
                                        <p:strVal val="visible"/>
                                      </p:to>
                                    </p:set>
                                    <p:anim calcmode="lin" valueType="num">
                                      <p:cBhvr additive="base">
                                        <p:cTn id="19" dur="500" fill="hold"/>
                                        <p:tgtEl>
                                          <p:spTgt spid="7106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06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0660">
                                            <p:txEl>
                                              <p:pRg st="3" end="3"/>
                                            </p:txEl>
                                          </p:spTgt>
                                        </p:tgtEl>
                                        <p:attrNameLst>
                                          <p:attrName>style.visibility</p:attrName>
                                        </p:attrNameLst>
                                      </p:cBhvr>
                                      <p:to>
                                        <p:strVal val="visible"/>
                                      </p:to>
                                    </p:set>
                                    <p:anim calcmode="lin" valueType="num">
                                      <p:cBhvr additive="base">
                                        <p:cTn id="25" dur="500" fill="hold"/>
                                        <p:tgtEl>
                                          <p:spTgt spid="7106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06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0660">
                                            <p:txEl>
                                              <p:pRg st="4" end="4"/>
                                            </p:txEl>
                                          </p:spTgt>
                                        </p:tgtEl>
                                        <p:attrNameLst>
                                          <p:attrName>style.visibility</p:attrName>
                                        </p:attrNameLst>
                                      </p:cBhvr>
                                      <p:to>
                                        <p:strVal val="visible"/>
                                      </p:to>
                                    </p:set>
                                    <p:anim calcmode="lin" valueType="num">
                                      <p:cBhvr additive="base">
                                        <p:cTn id="31" dur="500" fill="hold"/>
                                        <p:tgtEl>
                                          <p:spTgt spid="7106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06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0660">
                                            <p:txEl>
                                              <p:pRg st="5" end="5"/>
                                            </p:txEl>
                                          </p:spTgt>
                                        </p:tgtEl>
                                        <p:attrNameLst>
                                          <p:attrName>style.visibility</p:attrName>
                                        </p:attrNameLst>
                                      </p:cBhvr>
                                      <p:to>
                                        <p:strVal val="visible"/>
                                      </p:to>
                                    </p:set>
                                    <p:anim calcmode="lin" valueType="num">
                                      <p:cBhvr additive="base">
                                        <p:cTn id="37" dur="500" fill="hold"/>
                                        <p:tgtEl>
                                          <p:spTgt spid="7106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06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0660">
                                            <p:txEl>
                                              <p:pRg st="6" end="6"/>
                                            </p:txEl>
                                          </p:spTgt>
                                        </p:tgtEl>
                                        <p:attrNameLst>
                                          <p:attrName>style.visibility</p:attrName>
                                        </p:attrNameLst>
                                      </p:cBhvr>
                                      <p:to>
                                        <p:strVal val="visible"/>
                                      </p:to>
                                    </p:set>
                                    <p:anim calcmode="lin" valueType="num">
                                      <p:cBhvr additive="base">
                                        <p:cTn id="43" dur="500" fill="hold"/>
                                        <p:tgtEl>
                                          <p:spTgt spid="7106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06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0660">
                                            <p:txEl>
                                              <p:pRg st="7" end="7"/>
                                            </p:txEl>
                                          </p:spTgt>
                                        </p:tgtEl>
                                        <p:attrNameLst>
                                          <p:attrName>style.visibility</p:attrName>
                                        </p:attrNameLst>
                                      </p:cBhvr>
                                      <p:to>
                                        <p:strVal val="visible"/>
                                      </p:to>
                                    </p:set>
                                    <p:anim calcmode="lin" valueType="num">
                                      <p:cBhvr additive="base">
                                        <p:cTn id="49" dur="500" fill="hold"/>
                                        <p:tgtEl>
                                          <p:spTgt spid="71066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066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0660">
                                            <p:txEl>
                                              <p:pRg st="8" end="8"/>
                                            </p:txEl>
                                          </p:spTgt>
                                        </p:tgtEl>
                                        <p:attrNameLst>
                                          <p:attrName>style.visibility</p:attrName>
                                        </p:attrNameLst>
                                      </p:cBhvr>
                                      <p:to>
                                        <p:strVal val="visible"/>
                                      </p:to>
                                    </p:set>
                                    <p:anim calcmode="lin" valueType="num">
                                      <p:cBhvr additive="base">
                                        <p:cTn id="55" dur="500" fill="hold"/>
                                        <p:tgtEl>
                                          <p:spTgt spid="71066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066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0660">
                                            <p:txEl>
                                              <p:pRg st="9" end="9"/>
                                            </p:txEl>
                                          </p:spTgt>
                                        </p:tgtEl>
                                        <p:attrNameLst>
                                          <p:attrName>style.visibility</p:attrName>
                                        </p:attrNameLst>
                                      </p:cBhvr>
                                      <p:to>
                                        <p:strVal val="visible"/>
                                      </p:to>
                                    </p:set>
                                    <p:anim calcmode="lin" valueType="num">
                                      <p:cBhvr additive="base">
                                        <p:cTn id="61" dur="500" fill="hold"/>
                                        <p:tgtEl>
                                          <p:spTgt spid="710660">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1066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0660">
                                            <p:txEl>
                                              <p:pRg st="10" end="10"/>
                                            </p:txEl>
                                          </p:spTgt>
                                        </p:tgtEl>
                                        <p:attrNameLst>
                                          <p:attrName>style.visibility</p:attrName>
                                        </p:attrNameLst>
                                      </p:cBhvr>
                                      <p:to>
                                        <p:strVal val="visible"/>
                                      </p:to>
                                    </p:set>
                                    <p:anim calcmode="lin" valueType="num">
                                      <p:cBhvr additive="base">
                                        <p:cTn id="67" dur="500" fill="hold"/>
                                        <p:tgtEl>
                                          <p:spTgt spid="710660">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10660">
                                            <p:txEl>
                                              <p:pRg st="10" end="10"/>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710661"/>
                                        </p:tgtEl>
                                        <p:attrNameLst>
                                          <p:attrName>style.visibility</p:attrName>
                                        </p:attrNameLst>
                                      </p:cBhvr>
                                      <p:to>
                                        <p:strVal val="visible"/>
                                      </p:to>
                                    </p:set>
                                    <p:animEffect transition="in" filter="wipe(up)">
                                      <p:cBhvr>
                                        <p:cTn id="72" dur="500"/>
                                        <p:tgtEl>
                                          <p:spTgt spid="710661"/>
                                        </p:tgtEl>
                                      </p:cBhvr>
                                    </p:animEffect>
                                  </p:childTnLst>
                                </p:cTn>
                              </p:par>
                            </p:childTnLst>
                          </p:cTn>
                        </p:par>
                        <p:par>
                          <p:cTn id="73" fill="hold" nodeType="afterGroup">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710662"/>
                                        </p:tgtEl>
                                        <p:attrNameLst>
                                          <p:attrName>style.visibility</p:attrName>
                                        </p:attrNameLst>
                                      </p:cBhvr>
                                      <p:to>
                                        <p:strVal val="visible"/>
                                      </p:to>
                                    </p:set>
                                    <p:animEffect transition="in" filter="wipe(up)">
                                      <p:cBhvr>
                                        <p:cTn id="76" dur="500"/>
                                        <p:tgtEl>
                                          <p:spTgt spid="71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0" grpId="0" build="p" autoUpdateAnimBg="0"/>
      <p:bldP spid="710661" grpId="0" animBg="1"/>
      <p:bldP spid="71066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609600" y="304800"/>
            <a:ext cx="7772400" cy="838200"/>
          </a:xfrm>
          <a:noFill/>
        </p:spPr>
        <p:txBody>
          <a:bodyPr lIns="90488" tIns="44450" rIns="90488" bIns="44450"/>
          <a:lstStyle/>
          <a:p>
            <a:pPr eaLnBrk="1" hangingPunct="1"/>
            <a:r>
              <a:rPr lang="en-US" smtClean="0"/>
              <a:t>Last-In, First-Out</a:t>
            </a:r>
          </a:p>
        </p:txBody>
      </p:sp>
      <p:sp>
        <p:nvSpPr>
          <p:cNvPr id="624645" name="Rectangle 5" descr="Rectangle: Click to edit Master text styles&#10;Second level&#10;Third level&#10;Fourth level&#10;Fifth level"/>
          <p:cNvSpPr>
            <a:spLocks noGrp="1" noChangeArrowheads="1"/>
          </p:cNvSpPr>
          <p:nvPr>
            <p:ph type="body" idx="1"/>
          </p:nvPr>
        </p:nvSpPr>
        <p:spPr>
          <a:xfrm>
            <a:off x="685800" y="1485900"/>
            <a:ext cx="7848600" cy="4838700"/>
          </a:xfrm>
          <a:noFill/>
        </p:spPr>
        <p:txBody>
          <a:bodyPr lIns="90488" tIns="44450" rIns="90488" bIns="44450"/>
          <a:lstStyle/>
          <a:p>
            <a:pPr eaLnBrk="1" hangingPunct="1">
              <a:spcAft>
                <a:spcPct val="50000"/>
              </a:spcAft>
            </a:pPr>
            <a:r>
              <a:rPr lang="en-US" smtClean="0"/>
              <a:t>The cost of the </a:t>
            </a:r>
            <a:r>
              <a:rPr lang="en-US" b="1" smtClean="0">
                <a:solidFill>
                  <a:srgbClr val="FF3300"/>
                </a:solidFill>
              </a:rPr>
              <a:t>newest</a:t>
            </a:r>
            <a:r>
              <a:rPr lang="en-US" smtClean="0">
                <a:solidFill>
                  <a:schemeClr val="hlink"/>
                </a:solidFill>
              </a:rPr>
              <a:t> </a:t>
            </a:r>
            <a:r>
              <a:rPr lang="en-US" smtClean="0"/>
              <a:t>inventory items are charged to </a:t>
            </a:r>
            <a:r>
              <a:rPr lang="en-US" b="1" smtClean="0">
                <a:solidFill>
                  <a:srgbClr val="FF3300"/>
                </a:solidFill>
              </a:rPr>
              <a:t>cost of goods sold</a:t>
            </a:r>
            <a:r>
              <a:rPr lang="en-US" smtClean="0"/>
              <a:t> when goods are sold.  </a:t>
            </a:r>
          </a:p>
          <a:p>
            <a:pPr eaLnBrk="1" hangingPunct="1">
              <a:spcAft>
                <a:spcPct val="50000"/>
              </a:spcAft>
            </a:pPr>
            <a:r>
              <a:rPr lang="en-US" smtClean="0"/>
              <a:t>The cost of the </a:t>
            </a:r>
            <a:r>
              <a:rPr lang="en-US" b="1" smtClean="0">
                <a:solidFill>
                  <a:srgbClr val="FF3300"/>
                </a:solidFill>
              </a:rPr>
              <a:t>oldest</a:t>
            </a:r>
            <a:r>
              <a:rPr lang="en-US" smtClean="0"/>
              <a:t> inventory items remain in ending </a:t>
            </a:r>
            <a:r>
              <a:rPr lang="en-US" b="1" smtClean="0">
                <a:solidFill>
                  <a:srgbClr val="FF3300"/>
                </a:solidFill>
              </a:rPr>
              <a:t>inventory</a:t>
            </a:r>
            <a:r>
              <a:rPr lang="en-US" smtClean="0"/>
              <a:t>.</a:t>
            </a:r>
          </a:p>
          <a:p>
            <a:pPr eaLnBrk="1" hangingPunct="1"/>
            <a:r>
              <a:rPr lang="en-US" smtClean="0"/>
              <a:t>The actual </a:t>
            </a:r>
            <a:r>
              <a:rPr lang="en-US" b="1" smtClean="0"/>
              <a:t>physical flow</a:t>
            </a:r>
            <a:r>
              <a:rPr lang="en-US" smtClean="0"/>
              <a:t> of inventory items may differ from the LIFO </a:t>
            </a:r>
            <a:r>
              <a:rPr lang="en-US" b="1" smtClean="0"/>
              <a:t>cost flow</a:t>
            </a:r>
            <a:r>
              <a:rPr lang="en-US" smtClean="0"/>
              <a:t> assumptions.</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45">
                                            <p:txEl>
                                              <p:pRg st="0" end="0"/>
                                            </p:txEl>
                                          </p:spTgt>
                                        </p:tgtEl>
                                        <p:attrNameLst>
                                          <p:attrName>style.visibility</p:attrName>
                                        </p:attrNameLst>
                                      </p:cBhvr>
                                      <p:to>
                                        <p:strVal val="visible"/>
                                      </p:to>
                                    </p:set>
                                    <p:anim calcmode="lin" valueType="num">
                                      <p:cBhvr additive="base">
                                        <p:cTn id="7" dur="500" fill="hold"/>
                                        <p:tgtEl>
                                          <p:spTgt spid="624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45">
                                            <p:txEl>
                                              <p:pRg st="1" end="1"/>
                                            </p:txEl>
                                          </p:spTgt>
                                        </p:tgtEl>
                                        <p:attrNameLst>
                                          <p:attrName>style.visibility</p:attrName>
                                        </p:attrNameLst>
                                      </p:cBhvr>
                                      <p:to>
                                        <p:strVal val="visible"/>
                                      </p:to>
                                    </p:set>
                                    <p:anim calcmode="lin" valueType="num">
                                      <p:cBhvr additive="base">
                                        <p:cTn id="13" dur="500" fill="hold"/>
                                        <p:tgtEl>
                                          <p:spTgt spid="6246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45">
                                            <p:txEl>
                                              <p:pRg st="2" end="2"/>
                                            </p:txEl>
                                          </p:spTgt>
                                        </p:tgtEl>
                                        <p:attrNameLst>
                                          <p:attrName>style.visibility</p:attrName>
                                        </p:attrNameLst>
                                      </p:cBhvr>
                                      <p:to>
                                        <p:strVal val="visible"/>
                                      </p:to>
                                    </p:set>
                                    <p:anim calcmode="lin" valueType="num">
                                      <p:cBhvr additive="base">
                                        <p:cTn id="19" dur="500" fill="hold"/>
                                        <p:tgtEl>
                                          <p:spTgt spid="62464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4"/>
          <p:cNvSpPr>
            <a:spLocks noGrp="1" noChangeArrowheads="1"/>
          </p:cNvSpPr>
          <p:nvPr>
            <p:ph type="title"/>
          </p:nvPr>
        </p:nvSpPr>
        <p:spPr>
          <a:xfrm>
            <a:off x="457200" y="228600"/>
            <a:ext cx="7162800" cy="685800"/>
          </a:xfrm>
          <a:noFill/>
        </p:spPr>
        <p:txBody>
          <a:bodyPr lIns="90488" tIns="44450" rIns="90488" bIns="44450"/>
          <a:lstStyle/>
          <a:p>
            <a:pPr eaLnBrk="1" hangingPunct="1"/>
            <a:r>
              <a:rPr lang="en-US" b="1" smtClean="0"/>
              <a:t>LIFO:</a:t>
            </a:r>
          </a:p>
        </p:txBody>
      </p:sp>
      <p:sp>
        <p:nvSpPr>
          <p:cNvPr id="712709" name="Rectangle 5" descr="Rectangle: Click to edit Master text styles&#10;Second level&#10;Third level&#10;Fourth level&#10;Fifth level"/>
          <p:cNvSpPr>
            <a:spLocks noGrp="1" noChangeArrowheads="1"/>
          </p:cNvSpPr>
          <p:nvPr>
            <p:ph type="body" idx="1"/>
          </p:nvPr>
        </p:nvSpPr>
        <p:spPr>
          <a:xfrm>
            <a:off x="838200" y="1219200"/>
            <a:ext cx="7239000" cy="5257800"/>
          </a:xfrm>
          <a:noFill/>
        </p:spPr>
        <p:txBody>
          <a:bodyPr lIns="90488" tIns="44450" rIns="90488" bIns="44450"/>
          <a:lstStyle/>
          <a:p>
            <a:pPr eaLnBrk="1" hangingPunct="1"/>
            <a:r>
              <a:rPr lang="en-US" sz="2800" b="1" smtClean="0">
                <a:solidFill>
                  <a:srgbClr val="FF3300"/>
                </a:solidFill>
                <a:latin typeface="Times New Roman" pitchFamily="18" charset="0"/>
              </a:rPr>
              <a:t>Cost of Goods Sold:  </a:t>
            </a:r>
            <a:r>
              <a:rPr lang="en-US" sz="2400" b="1" smtClean="0">
                <a:latin typeface="Times New Roman" pitchFamily="18" charset="0"/>
              </a:rPr>
              <a:t>(for the 18 units sold)</a:t>
            </a:r>
            <a:endParaRPr lang="en-US" sz="2800" b="1" smtClean="0">
              <a:latin typeface="Times New Roman" pitchFamily="18" charset="0"/>
            </a:endParaRPr>
          </a:p>
          <a:p>
            <a:pPr eaLnBrk="1" hangingPunct="1">
              <a:buFont typeface="Wingdings" pitchFamily="2" charset="2"/>
              <a:buNone/>
            </a:pPr>
            <a:r>
              <a:rPr lang="en-US" sz="2800" u="sng" smtClean="0">
                <a:latin typeface="Times New Roman" pitchFamily="18" charset="0"/>
              </a:rPr>
              <a:t>From</a:t>
            </a:r>
            <a:r>
              <a:rPr lang="en-US" sz="2800" smtClean="0">
                <a:latin typeface="Times New Roman" pitchFamily="18" charset="0"/>
              </a:rPr>
              <a:t>		</a:t>
            </a:r>
            <a:r>
              <a:rPr lang="en-US" sz="2800" u="sng" smtClean="0">
                <a:latin typeface="Times New Roman" pitchFamily="18" charset="0"/>
              </a:rPr>
              <a:t>Units</a:t>
            </a:r>
            <a:r>
              <a:rPr lang="en-US" sz="2800" smtClean="0">
                <a:latin typeface="Times New Roman" pitchFamily="18" charset="0"/>
              </a:rPr>
              <a:t>		</a:t>
            </a:r>
            <a:r>
              <a:rPr lang="en-US" sz="2800" u="sng" smtClean="0">
                <a:latin typeface="Times New Roman" pitchFamily="18" charset="0"/>
              </a:rPr>
              <a:t>Price</a:t>
            </a:r>
            <a:r>
              <a:rPr lang="en-US" sz="2800" smtClean="0">
                <a:latin typeface="Times New Roman" pitchFamily="18" charset="0"/>
              </a:rPr>
              <a:t>		</a:t>
            </a:r>
            <a:r>
              <a:rPr lang="en-US" sz="2800" u="sng" smtClean="0">
                <a:latin typeface="Times New Roman" pitchFamily="18" charset="0"/>
              </a:rPr>
              <a:t>Cost</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 9/15		    11		$   8		$  88</a:t>
            </a:r>
          </a:p>
          <a:p>
            <a:pPr eaLnBrk="1" hangingPunct="1">
              <a:buFont typeface="Wingdings" pitchFamily="2" charset="2"/>
              <a:buNone/>
            </a:pPr>
            <a:r>
              <a:rPr lang="en-US" sz="2800" smtClean="0">
                <a:latin typeface="Times New Roman" pitchFamily="18" charset="0"/>
              </a:rPr>
              <a:t> </a:t>
            </a:r>
            <a:r>
              <a:rPr lang="en-US" sz="2800" u="sng" smtClean="0">
                <a:latin typeface="Times New Roman" pitchFamily="18" charset="0"/>
              </a:rPr>
              <a:t>3/10</a:t>
            </a:r>
            <a:r>
              <a:rPr lang="en-US" sz="2800" smtClean="0">
                <a:latin typeface="Times New Roman" pitchFamily="18" charset="0"/>
              </a:rPr>
              <a:t>		  </a:t>
            </a:r>
            <a:r>
              <a:rPr lang="en-US" sz="2800" u="sng" smtClean="0">
                <a:latin typeface="Times New Roman" pitchFamily="18" charset="0"/>
              </a:rPr>
              <a:t>    7	</a:t>
            </a:r>
            <a:r>
              <a:rPr lang="en-US" sz="2800" smtClean="0">
                <a:latin typeface="Times New Roman" pitchFamily="18" charset="0"/>
              </a:rPr>
              <a:t>	     7		</a:t>
            </a:r>
            <a:r>
              <a:rPr lang="en-US" sz="2800" u="sng" smtClean="0">
                <a:latin typeface="Times New Roman" pitchFamily="18" charset="0"/>
              </a:rPr>
              <a:t>    49</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Totals	    	    18				</a:t>
            </a:r>
            <a:r>
              <a:rPr lang="en-US" sz="2800" b="1" smtClean="0">
                <a:solidFill>
                  <a:srgbClr val="FF3300"/>
                </a:solidFill>
                <a:latin typeface="Times New Roman" pitchFamily="18" charset="0"/>
              </a:rPr>
              <a:t>$137</a:t>
            </a:r>
            <a:endParaRPr lang="en-US" sz="2800" smtClean="0">
              <a:solidFill>
                <a:schemeClr val="tx2"/>
              </a:solidFill>
              <a:latin typeface="Times New Roman" pitchFamily="18" charset="0"/>
            </a:endParaRPr>
          </a:p>
          <a:p>
            <a:pPr eaLnBrk="1" hangingPunct="1"/>
            <a:r>
              <a:rPr lang="en-US" sz="2800" b="1" smtClean="0">
                <a:solidFill>
                  <a:srgbClr val="FF3300"/>
                </a:solidFill>
                <a:latin typeface="Times New Roman" pitchFamily="18" charset="0"/>
              </a:rPr>
              <a:t>Ending Inventory</a:t>
            </a:r>
            <a:r>
              <a:rPr lang="en-US" b="1" smtClean="0">
                <a:solidFill>
                  <a:srgbClr val="FF3300"/>
                </a:solidFill>
                <a:latin typeface="Times New Roman" pitchFamily="18" charset="0"/>
              </a:rPr>
              <a:t>:</a:t>
            </a:r>
            <a:r>
              <a:rPr lang="en-US" b="1" smtClean="0">
                <a:solidFill>
                  <a:schemeClr val="accent2"/>
                </a:solidFill>
                <a:latin typeface="Times New Roman" pitchFamily="18" charset="0"/>
              </a:rPr>
              <a:t>  </a:t>
            </a:r>
            <a:r>
              <a:rPr lang="en-US" sz="2400" b="1" smtClean="0">
                <a:solidFill>
                  <a:srgbClr val="6600FF"/>
                </a:solidFill>
                <a:latin typeface="Times New Roman" pitchFamily="18" charset="0"/>
              </a:rPr>
              <a:t>(for 15 units remaining</a:t>
            </a:r>
            <a:r>
              <a:rPr lang="en-US" sz="2400" b="1" smtClean="0">
                <a:solidFill>
                  <a:schemeClr val="accent2"/>
                </a:solidFill>
                <a:latin typeface="Times New Roman" pitchFamily="18" charset="0"/>
              </a:rPr>
              <a:t>)</a:t>
            </a:r>
            <a:r>
              <a:rPr lang="en-US" b="1" smtClean="0">
                <a:solidFill>
                  <a:schemeClr val="accent2"/>
                </a:solidFill>
                <a:latin typeface="Times New Roman" pitchFamily="18" charset="0"/>
              </a:rPr>
              <a:t> </a:t>
            </a:r>
            <a:endParaRPr lang="en-US" sz="2800" smtClean="0">
              <a:latin typeface="Times New Roman" pitchFamily="18" charset="0"/>
            </a:endParaRPr>
          </a:p>
          <a:p>
            <a:pPr eaLnBrk="1" hangingPunct="1">
              <a:buFont typeface="Wingdings" pitchFamily="2" charset="2"/>
              <a:buNone/>
            </a:pPr>
            <a:r>
              <a:rPr lang="en-US" sz="2800" u="sng" smtClean="0">
                <a:latin typeface="Times New Roman" pitchFamily="18" charset="0"/>
              </a:rPr>
              <a:t>From		Units		Price		Cost</a:t>
            </a:r>
          </a:p>
          <a:p>
            <a:pPr eaLnBrk="1" hangingPunct="1">
              <a:buFont typeface="Wingdings" pitchFamily="2" charset="2"/>
              <a:buNone/>
            </a:pPr>
            <a:r>
              <a:rPr lang="en-US" sz="2800" smtClean="0">
                <a:latin typeface="Times New Roman" pitchFamily="18" charset="0"/>
              </a:rPr>
              <a:t>3/10		      5		$   7		$  35</a:t>
            </a:r>
          </a:p>
          <a:p>
            <a:pPr eaLnBrk="1" hangingPunct="1">
              <a:buFont typeface="Wingdings" pitchFamily="2" charset="2"/>
              <a:buNone/>
            </a:pPr>
            <a:r>
              <a:rPr lang="en-US" sz="2800" u="sng" smtClean="0">
                <a:latin typeface="Times New Roman" pitchFamily="18" charset="0"/>
              </a:rPr>
              <a:t>1/1 </a:t>
            </a:r>
            <a:r>
              <a:rPr lang="en-US" sz="2800" smtClean="0">
                <a:latin typeface="Times New Roman" pitchFamily="18" charset="0"/>
              </a:rPr>
              <a:t>		</a:t>
            </a:r>
            <a:r>
              <a:rPr lang="en-US" sz="2800" u="sng" smtClean="0">
                <a:latin typeface="Times New Roman" pitchFamily="18" charset="0"/>
              </a:rPr>
              <a:t>    10</a:t>
            </a:r>
            <a:r>
              <a:rPr lang="en-US" sz="2800" smtClean="0">
                <a:latin typeface="Times New Roman" pitchFamily="18" charset="0"/>
              </a:rPr>
              <a:t>		     4		</a:t>
            </a:r>
            <a:r>
              <a:rPr lang="en-US" sz="2800" u="sng" smtClean="0">
                <a:latin typeface="Times New Roman" pitchFamily="18" charset="0"/>
              </a:rPr>
              <a:t>    40</a:t>
            </a:r>
            <a:endParaRPr lang="en-US" sz="2800" smtClean="0">
              <a:latin typeface="Times New Roman" pitchFamily="18" charset="0"/>
            </a:endParaRPr>
          </a:p>
          <a:p>
            <a:pPr eaLnBrk="1" hangingPunct="1">
              <a:buFont typeface="Wingdings" pitchFamily="2" charset="2"/>
              <a:buNone/>
            </a:pPr>
            <a:r>
              <a:rPr lang="en-US" sz="2800" smtClean="0">
                <a:latin typeface="Times New Roman" pitchFamily="18" charset="0"/>
              </a:rPr>
              <a:t>Totals	   	    15				</a:t>
            </a:r>
            <a:r>
              <a:rPr lang="en-US" sz="2800" b="1" smtClean="0">
                <a:solidFill>
                  <a:srgbClr val="FF3300"/>
                </a:solidFill>
                <a:latin typeface="Times New Roman" pitchFamily="18" charset="0"/>
              </a:rPr>
              <a:t>$  75</a:t>
            </a:r>
            <a:endParaRPr lang="en-US" sz="2800" smtClean="0">
              <a:solidFill>
                <a:srgbClr val="FF3300"/>
              </a:solidFill>
              <a:latin typeface="Times New Roman" pitchFamily="18" charset="0"/>
            </a:endParaRPr>
          </a:p>
        </p:txBody>
      </p:sp>
      <p:sp>
        <p:nvSpPr>
          <p:cNvPr id="712710" name="Line 6"/>
          <p:cNvSpPr>
            <a:spLocks noChangeShapeType="1"/>
          </p:cNvSpPr>
          <p:nvPr/>
        </p:nvSpPr>
        <p:spPr bwMode="auto">
          <a:xfrm>
            <a:off x="3657600" y="1676400"/>
            <a:ext cx="2590800" cy="1676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2711" name="Line 7"/>
          <p:cNvSpPr>
            <a:spLocks noChangeShapeType="1"/>
          </p:cNvSpPr>
          <p:nvPr/>
        </p:nvSpPr>
        <p:spPr bwMode="auto">
          <a:xfrm>
            <a:off x="3429000" y="4267200"/>
            <a:ext cx="2819400" cy="1752600"/>
          </a:xfrm>
          <a:prstGeom prst="line">
            <a:avLst/>
          </a:prstGeom>
          <a:noFill/>
          <a:ln w="38100">
            <a:solidFill>
              <a:srgbClr val="66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2709">
                                            <p:txEl>
                                              <p:pRg st="0" end="0"/>
                                            </p:txEl>
                                          </p:spTgt>
                                        </p:tgtEl>
                                        <p:attrNameLst>
                                          <p:attrName>style.visibility</p:attrName>
                                        </p:attrNameLst>
                                      </p:cBhvr>
                                      <p:to>
                                        <p:strVal val="visible"/>
                                      </p:to>
                                    </p:set>
                                    <p:anim calcmode="lin" valueType="num">
                                      <p:cBhvr>
                                        <p:cTn id="7" dur="1000" fill="hold"/>
                                        <p:tgtEl>
                                          <p:spTgt spid="71270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270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270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270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12709">
                                            <p:txEl>
                                              <p:pRg st="1" end="1"/>
                                            </p:txEl>
                                          </p:spTgt>
                                        </p:tgtEl>
                                        <p:attrNameLst>
                                          <p:attrName>style.visibility</p:attrName>
                                        </p:attrNameLst>
                                      </p:cBhvr>
                                      <p:to>
                                        <p:strVal val="visible"/>
                                      </p:to>
                                    </p:set>
                                    <p:anim calcmode="lin" valueType="num">
                                      <p:cBhvr>
                                        <p:cTn id="15" dur="1000" fill="hold"/>
                                        <p:tgtEl>
                                          <p:spTgt spid="71270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1270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1270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1270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12709">
                                            <p:txEl>
                                              <p:pRg st="2" end="2"/>
                                            </p:txEl>
                                          </p:spTgt>
                                        </p:tgtEl>
                                        <p:attrNameLst>
                                          <p:attrName>style.visibility</p:attrName>
                                        </p:attrNameLst>
                                      </p:cBhvr>
                                      <p:to>
                                        <p:strVal val="visible"/>
                                      </p:to>
                                    </p:set>
                                    <p:anim calcmode="lin" valueType="num">
                                      <p:cBhvr>
                                        <p:cTn id="23" dur="1000" fill="hold"/>
                                        <p:tgtEl>
                                          <p:spTgt spid="71270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270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270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1270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12709">
                                            <p:txEl>
                                              <p:pRg st="3" end="3"/>
                                            </p:txEl>
                                          </p:spTgt>
                                        </p:tgtEl>
                                        <p:attrNameLst>
                                          <p:attrName>style.visibility</p:attrName>
                                        </p:attrNameLst>
                                      </p:cBhvr>
                                      <p:to>
                                        <p:strVal val="visible"/>
                                      </p:to>
                                    </p:set>
                                    <p:anim calcmode="lin" valueType="num">
                                      <p:cBhvr>
                                        <p:cTn id="31" dur="1000" fill="hold"/>
                                        <p:tgtEl>
                                          <p:spTgt spid="71270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1270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1270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1270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12709">
                                            <p:txEl>
                                              <p:pRg st="4" end="4"/>
                                            </p:txEl>
                                          </p:spTgt>
                                        </p:tgtEl>
                                        <p:attrNameLst>
                                          <p:attrName>style.visibility</p:attrName>
                                        </p:attrNameLst>
                                      </p:cBhvr>
                                      <p:to>
                                        <p:strVal val="visible"/>
                                      </p:to>
                                    </p:set>
                                    <p:anim calcmode="lin" valueType="num">
                                      <p:cBhvr>
                                        <p:cTn id="39" dur="1000" fill="hold"/>
                                        <p:tgtEl>
                                          <p:spTgt spid="71270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1270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1270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1270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12709">
                                            <p:txEl>
                                              <p:pRg st="5" end="5"/>
                                            </p:txEl>
                                          </p:spTgt>
                                        </p:tgtEl>
                                        <p:attrNameLst>
                                          <p:attrName>style.visibility</p:attrName>
                                        </p:attrNameLst>
                                      </p:cBhvr>
                                      <p:to>
                                        <p:strVal val="visible"/>
                                      </p:to>
                                    </p:set>
                                    <p:anim calcmode="lin" valueType="num">
                                      <p:cBhvr>
                                        <p:cTn id="47" dur="1000" fill="hold"/>
                                        <p:tgtEl>
                                          <p:spTgt spid="71270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1270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1270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1270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12709">
                                            <p:txEl>
                                              <p:pRg st="6" end="6"/>
                                            </p:txEl>
                                          </p:spTgt>
                                        </p:tgtEl>
                                        <p:attrNameLst>
                                          <p:attrName>style.visibility</p:attrName>
                                        </p:attrNameLst>
                                      </p:cBhvr>
                                      <p:to>
                                        <p:strVal val="visible"/>
                                      </p:to>
                                    </p:set>
                                    <p:anim calcmode="lin" valueType="num">
                                      <p:cBhvr>
                                        <p:cTn id="55" dur="1000" fill="hold"/>
                                        <p:tgtEl>
                                          <p:spTgt spid="71270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1270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1270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1270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12709">
                                            <p:txEl>
                                              <p:pRg st="7" end="7"/>
                                            </p:txEl>
                                          </p:spTgt>
                                        </p:tgtEl>
                                        <p:attrNameLst>
                                          <p:attrName>style.visibility</p:attrName>
                                        </p:attrNameLst>
                                      </p:cBhvr>
                                      <p:to>
                                        <p:strVal val="visible"/>
                                      </p:to>
                                    </p:set>
                                    <p:anim calcmode="lin" valueType="num">
                                      <p:cBhvr>
                                        <p:cTn id="63" dur="1000" fill="hold"/>
                                        <p:tgtEl>
                                          <p:spTgt spid="712709">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712709">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71270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1270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712709">
                                            <p:txEl>
                                              <p:pRg st="8" end="8"/>
                                            </p:txEl>
                                          </p:spTgt>
                                        </p:tgtEl>
                                        <p:attrNameLst>
                                          <p:attrName>style.visibility</p:attrName>
                                        </p:attrNameLst>
                                      </p:cBhvr>
                                      <p:to>
                                        <p:strVal val="visible"/>
                                      </p:to>
                                    </p:set>
                                    <p:anim calcmode="lin" valueType="num">
                                      <p:cBhvr>
                                        <p:cTn id="71" dur="1000" fill="hold"/>
                                        <p:tgtEl>
                                          <p:spTgt spid="712709">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712709">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71270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1270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712709">
                                            <p:txEl>
                                              <p:pRg st="9" end="9"/>
                                            </p:txEl>
                                          </p:spTgt>
                                        </p:tgtEl>
                                        <p:attrNameLst>
                                          <p:attrName>style.visibility</p:attrName>
                                        </p:attrNameLst>
                                      </p:cBhvr>
                                      <p:to>
                                        <p:strVal val="visible"/>
                                      </p:to>
                                    </p:set>
                                    <p:anim calcmode="lin" valueType="num">
                                      <p:cBhvr>
                                        <p:cTn id="79" dur="1000" fill="hold"/>
                                        <p:tgtEl>
                                          <p:spTgt spid="712709">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712709">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71270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1270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3" fill="hold" nodeType="afterGroup">
                            <p:stCondLst>
                              <p:cond delay="1000"/>
                            </p:stCondLst>
                            <p:childTnLst>
                              <p:par>
                                <p:cTn id="84" presetID="22" presetClass="entr" presetSubtype="1" fill="hold" grpId="0" nodeType="afterEffect">
                                  <p:stCondLst>
                                    <p:cond delay="0"/>
                                  </p:stCondLst>
                                  <p:childTnLst>
                                    <p:set>
                                      <p:cBhvr>
                                        <p:cTn id="85" dur="1" fill="hold">
                                          <p:stCondLst>
                                            <p:cond delay="0"/>
                                          </p:stCondLst>
                                        </p:cTn>
                                        <p:tgtEl>
                                          <p:spTgt spid="712710"/>
                                        </p:tgtEl>
                                        <p:attrNameLst>
                                          <p:attrName>style.visibility</p:attrName>
                                        </p:attrNameLst>
                                      </p:cBhvr>
                                      <p:to>
                                        <p:strVal val="visible"/>
                                      </p:to>
                                    </p:set>
                                    <p:animEffect transition="in" filter="wipe(up)">
                                      <p:cBhvr>
                                        <p:cTn id="86" dur="500"/>
                                        <p:tgtEl>
                                          <p:spTgt spid="712710"/>
                                        </p:tgtEl>
                                      </p:cBhvr>
                                    </p:animEffect>
                                  </p:childTnLst>
                                </p:cTn>
                              </p:par>
                            </p:childTnLst>
                          </p:cTn>
                        </p:par>
                        <p:par>
                          <p:cTn id="87" fill="hold" nodeType="afterGroup">
                            <p:stCondLst>
                              <p:cond delay="1500"/>
                            </p:stCondLst>
                            <p:childTnLst>
                              <p:par>
                                <p:cTn id="88" presetID="22" presetClass="entr" presetSubtype="1" fill="hold" grpId="0" nodeType="afterEffect">
                                  <p:stCondLst>
                                    <p:cond delay="0"/>
                                  </p:stCondLst>
                                  <p:childTnLst>
                                    <p:set>
                                      <p:cBhvr>
                                        <p:cTn id="89" dur="1" fill="hold">
                                          <p:stCondLst>
                                            <p:cond delay="0"/>
                                          </p:stCondLst>
                                        </p:cTn>
                                        <p:tgtEl>
                                          <p:spTgt spid="712711"/>
                                        </p:tgtEl>
                                        <p:attrNameLst>
                                          <p:attrName>style.visibility</p:attrName>
                                        </p:attrNameLst>
                                      </p:cBhvr>
                                      <p:to>
                                        <p:strVal val="visible"/>
                                      </p:to>
                                    </p:set>
                                    <p:animEffect transition="in" filter="wipe(up)">
                                      <p:cBhvr>
                                        <p:cTn id="90"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build="p" autoUpdateAnimBg="0"/>
      <p:bldP spid="712710" grpId="0" animBg="1"/>
      <p:bldP spid="7127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2"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3" name="Rectangle 4"/>
          <p:cNvSpPr>
            <a:spLocks noGrp="1" noChangeArrowheads="1"/>
          </p:cNvSpPr>
          <p:nvPr>
            <p:ph type="title"/>
          </p:nvPr>
        </p:nvSpPr>
        <p:spPr>
          <a:noFill/>
        </p:spPr>
        <p:txBody>
          <a:bodyPr lIns="90488" tIns="44450" rIns="90488" bIns="44450"/>
          <a:lstStyle/>
          <a:p>
            <a:pPr eaLnBrk="1" hangingPunct="1"/>
            <a:r>
              <a:rPr lang="en-US" sz="4000" b="1" smtClean="0"/>
              <a:t>Weighted-Average</a:t>
            </a:r>
          </a:p>
        </p:txBody>
      </p:sp>
      <p:sp>
        <p:nvSpPr>
          <p:cNvPr id="626693" name="Rectangle 5" descr="Rectangle: Click to edit Master text styles&#10;Second level&#10;Third level&#10;Fourth level&#10;Fifth level"/>
          <p:cNvSpPr>
            <a:spLocks noGrp="1" noChangeArrowheads="1"/>
          </p:cNvSpPr>
          <p:nvPr>
            <p:ph type="body" idx="1"/>
          </p:nvPr>
        </p:nvSpPr>
        <p:spPr>
          <a:xfrm>
            <a:off x="609600" y="1828800"/>
            <a:ext cx="8108950" cy="2667000"/>
          </a:xfrm>
          <a:noFill/>
        </p:spPr>
        <p:txBody>
          <a:bodyPr lIns="90488" tIns="44450" rIns="90488" bIns="44450"/>
          <a:lstStyle/>
          <a:p>
            <a:pPr eaLnBrk="1" hangingPunct="1"/>
            <a:r>
              <a:rPr lang="en-US" smtClean="0"/>
              <a:t>Compute cost of goods available for sale:</a:t>
            </a:r>
          </a:p>
          <a:p>
            <a:pPr lvl="1" eaLnBrk="1" hangingPunct="1">
              <a:buFont typeface="Wingdings" pitchFamily="2" charset="2"/>
              <a:buNone/>
            </a:pPr>
            <a:r>
              <a:rPr lang="en-US" sz="2600" b="1" smtClean="0">
                <a:solidFill>
                  <a:srgbClr val="FF3300"/>
                </a:solidFill>
              </a:rPr>
              <a:t>Cost of Beginning Inventory + Net Cost of Purchases</a:t>
            </a:r>
            <a:r>
              <a:rPr lang="en-US" smtClean="0"/>
              <a:t/>
            </a:r>
            <a:br>
              <a:rPr lang="en-US" smtClean="0"/>
            </a:br>
            <a:endParaRPr lang="en-US" smtClean="0"/>
          </a:p>
          <a:p>
            <a:pPr eaLnBrk="1" hangingPunct="1"/>
            <a:r>
              <a:rPr lang="en-US" smtClean="0"/>
              <a:t>Compute total units available for sale:</a:t>
            </a:r>
          </a:p>
          <a:p>
            <a:pPr lvl="1" eaLnBrk="1" hangingPunct="1">
              <a:buFont typeface="Wingdings" pitchFamily="2" charset="2"/>
              <a:buNone/>
            </a:pPr>
            <a:r>
              <a:rPr lang="en-US" sz="2600" b="1" smtClean="0">
                <a:solidFill>
                  <a:srgbClr val="FF3300"/>
                </a:solidFill>
              </a:rPr>
              <a:t>Units in Beginning Inventory + Units Purchased</a:t>
            </a:r>
            <a:endParaRPr lang="en-US" sz="2600" smtClean="0"/>
          </a:p>
        </p:txBody>
      </p:sp>
      <p:graphicFrame>
        <p:nvGraphicFramePr>
          <p:cNvPr id="2050" name="Object 6"/>
          <p:cNvGraphicFramePr>
            <a:graphicFrameLocks/>
          </p:cNvGraphicFramePr>
          <p:nvPr/>
        </p:nvGraphicFramePr>
        <p:xfrm>
          <a:off x="5410200" y="4572000"/>
          <a:ext cx="2238375" cy="1906588"/>
        </p:xfrm>
        <a:graphic>
          <a:graphicData uri="http://schemas.openxmlformats.org/presentationml/2006/ole">
            <mc:AlternateContent xmlns:mc="http://schemas.openxmlformats.org/markup-compatibility/2006">
              <mc:Choice xmlns:v="urn:schemas-microsoft-com:vml" Requires="v">
                <p:oleObj spid="_x0000_s2058" name="Clip" r:id="rId4" imgW="3354915" imgH="2418306" progId="">
                  <p:embed/>
                </p:oleObj>
              </mc:Choice>
              <mc:Fallback>
                <p:oleObj name="Clip" r:id="rId4" imgW="3354915" imgH="2418306"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572000"/>
                        <a:ext cx="2238375"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6693">
                                            <p:txEl>
                                              <p:pRg st="0" end="0"/>
                                            </p:txEl>
                                          </p:spTgt>
                                        </p:tgtEl>
                                        <p:attrNameLst>
                                          <p:attrName>style.visibility</p:attrName>
                                        </p:attrNameLst>
                                      </p:cBhvr>
                                      <p:to>
                                        <p:strVal val="visible"/>
                                      </p:to>
                                    </p:set>
                                    <p:anim calcmode="lin" valueType="num">
                                      <p:cBhvr additive="base">
                                        <p:cTn id="7" dur="500" fill="hold"/>
                                        <p:tgtEl>
                                          <p:spTgt spid="6266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669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26693">
                                            <p:txEl>
                                              <p:pRg st="1" end="1"/>
                                            </p:txEl>
                                          </p:spTgt>
                                        </p:tgtEl>
                                        <p:attrNameLst>
                                          <p:attrName>style.visibility</p:attrName>
                                        </p:attrNameLst>
                                      </p:cBhvr>
                                      <p:to>
                                        <p:strVal val="visible"/>
                                      </p:to>
                                    </p:set>
                                    <p:anim calcmode="lin" valueType="num">
                                      <p:cBhvr additive="base">
                                        <p:cTn id="11" dur="500" fill="hold"/>
                                        <p:tgtEl>
                                          <p:spTgt spid="62669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266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26693">
                                            <p:txEl>
                                              <p:pRg st="2" end="2"/>
                                            </p:txEl>
                                          </p:spTgt>
                                        </p:tgtEl>
                                        <p:attrNameLst>
                                          <p:attrName>style.visibility</p:attrName>
                                        </p:attrNameLst>
                                      </p:cBhvr>
                                      <p:to>
                                        <p:strVal val="visible"/>
                                      </p:to>
                                    </p:set>
                                    <p:anim calcmode="lin" valueType="num">
                                      <p:cBhvr additive="base">
                                        <p:cTn id="17" dur="500" fill="hold"/>
                                        <p:tgtEl>
                                          <p:spTgt spid="62669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2669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26693">
                                            <p:txEl>
                                              <p:pRg st="3" end="3"/>
                                            </p:txEl>
                                          </p:spTgt>
                                        </p:tgtEl>
                                        <p:attrNameLst>
                                          <p:attrName>style.visibility</p:attrName>
                                        </p:attrNameLst>
                                      </p:cBhvr>
                                      <p:to>
                                        <p:strVal val="visible"/>
                                      </p:to>
                                    </p:set>
                                    <p:anim calcmode="lin" valueType="num">
                                      <p:cBhvr additive="base">
                                        <p:cTn id="21" dur="500" fill="hold"/>
                                        <p:tgtEl>
                                          <p:spTgt spid="62669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2669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0" y="0"/>
            <a:ext cx="762000" cy="457200"/>
          </a:xfrm>
          <a:prstGeom prst="rect">
            <a:avLst/>
          </a:prstGeom>
        </p:spPr>
        <p:txBody>
          <a:bodyPr/>
          <a:lstStyle/>
          <a:p>
            <a:pPr>
              <a:defRPr/>
            </a:pPr>
            <a:r>
              <a:rPr lang="en-US"/>
              <a:t>5- </a:t>
            </a:r>
            <a:fld id="{1FC8E5BE-B06A-4C83-9395-1D42723E703A}" type="slidenum">
              <a:rPr lang="en-US"/>
              <a:pPr>
                <a:defRPr/>
              </a:pPr>
              <a:t>2</a:t>
            </a:fld>
            <a:endParaRPr lang="en-US" sz="1400" b="0">
              <a:solidFill>
                <a:schemeClr val="tx1"/>
              </a:solidFill>
              <a:latin typeface="Times New Roman" pitchFamily="18" charset="0"/>
            </a:endParaRPr>
          </a:p>
        </p:txBody>
      </p:sp>
      <p:sp>
        <p:nvSpPr>
          <p:cNvPr id="716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6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p:txBody>
          <a:bodyPr/>
          <a:lstStyle/>
          <a:p>
            <a:pPr>
              <a:defRPr/>
            </a:pPr>
            <a:r>
              <a:rPr lang="en-US" smtClean="0"/>
              <a:t>Inventory</a:t>
            </a:r>
          </a:p>
        </p:txBody>
      </p:sp>
      <p:sp>
        <p:nvSpPr>
          <p:cNvPr id="24581" name="Rectangle 5"/>
          <p:cNvSpPr>
            <a:spLocks noGrp="1" noChangeArrowheads="1"/>
          </p:cNvSpPr>
          <p:nvPr>
            <p:ph type="body" idx="1"/>
          </p:nvPr>
        </p:nvSpPr>
        <p:spPr>
          <a:xfrm>
            <a:off x="685800" y="1638300"/>
            <a:ext cx="7772400" cy="4914900"/>
          </a:xfrm>
          <a:noFill/>
        </p:spPr>
        <p:txBody>
          <a:bodyPr/>
          <a:lstStyle/>
          <a:p>
            <a:pPr>
              <a:lnSpc>
                <a:spcPct val="90000"/>
              </a:lnSpc>
            </a:pPr>
            <a:r>
              <a:rPr lang="en-US" smtClean="0">
                <a:solidFill>
                  <a:schemeClr val="hlink"/>
                </a:solidFill>
              </a:rPr>
              <a:t>Inventory</a:t>
            </a:r>
            <a:r>
              <a:rPr lang="en-US" smtClean="0"/>
              <a:t> is tangible property that is held for resale or will be used in producing goods or services.</a:t>
            </a:r>
          </a:p>
          <a:p>
            <a:pPr>
              <a:lnSpc>
                <a:spcPct val="90000"/>
              </a:lnSpc>
            </a:pPr>
            <a:r>
              <a:rPr lang="en-US" smtClean="0"/>
              <a:t>Inventory is reported on the balance sheet as an </a:t>
            </a:r>
            <a:r>
              <a:rPr lang="en-US" smtClean="0">
                <a:solidFill>
                  <a:schemeClr val="hlink"/>
                </a:solidFill>
              </a:rPr>
              <a:t>asset</a:t>
            </a:r>
            <a:r>
              <a:rPr lang="en-US" smtClean="0"/>
              <a:t>.</a:t>
            </a:r>
          </a:p>
          <a:p>
            <a:pPr>
              <a:lnSpc>
                <a:spcPct val="90000"/>
              </a:lnSpc>
            </a:pPr>
            <a:r>
              <a:rPr lang="en-US" smtClean="0"/>
              <a:t>Types of inventory:</a:t>
            </a:r>
          </a:p>
          <a:p>
            <a:pPr lvl="1">
              <a:lnSpc>
                <a:spcPct val="90000"/>
              </a:lnSpc>
              <a:buFont typeface="Monotype Sorts" pitchFamily="2" charset="2"/>
              <a:buChar char=""/>
            </a:pPr>
            <a:r>
              <a:rPr lang="en-US" sz="2400" smtClean="0"/>
              <a:t>Merchandise inventory</a:t>
            </a:r>
          </a:p>
          <a:p>
            <a:pPr lvl="1">
              <a:lnSpc>
                <a:spcPct val="90000"/>
              </a:lnSpc>
              <a:buFont typeface="Monotype Sorts" pitchFamily="2" charset="2"/>
              <a:buChar char=""/>
            </a:pPr>
            <a:r>
              <a:rPr lang="en-US" sz="2400" smtClean="0"/>
              <a:t>Raw materials inventory</a:t>
            </a:r>
          </a:p>
          <a:p>
            <a:pPr lvl="1">
              <a:lnSpc>
                <a:spcPct val="90000"/>
              </a:lnSpc>
              <a:buFont typeface="Monotype Sorts" pitchFamily="2" charset="2"/>
              <a:buChar char=""/>
            </a:pPr>
            <a:r>
              <a:rPr lang="en-US" sz="2400" smtClean="0"/>
              <a:t>Work in process inventory</a:t>
            </a:r>
          </a:p>
          <a:p>
            <a:pPr lvl="1">
              <a:lnSpc>
                <a:spcPct val="90000"/>
              </a:lnSpc>
              <a:buFont typeface="Monotype Sorts" pitchFamily="2" charset="2"/>
              <a:buChar char=""/>
            </a:pPr>
            <a:r>
              <a:rPr lang="en-US" sz="2400" smtClean="0"/>
              <a:t>Finished goods inventory</a:t>
            </a:r>
          </a:p>
        </p:txBody>
      </p:sp>
      <p:sp>
        <p:nvSpPr>
          <p:cNvPr id="24583" name="Line 7"/>
          <p:cNvSpPr>
            <a:spLocks noChangeShapeType="1"/>
          </p:cNvSpPr>
          <p:nvPr/>
        </p:nvSpPr>
        <p:spPr bwMode="auto">
          <a:xfrm>
            <a:off x="5029200" y="50292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a:off x="6019800" y="50292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H="1">
            <a:off x="5029200" y="61722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Text Box 10"/>
          <p:cNvSpPr txBox="1">
            <a:spLocks noChangeArrowheads="1"/>
          </p:cNvSpPr>
          <p:nvPr/>
        </p:nvSpPr>
        <p:spPr bwMode="auto">
          <a:xfrm>
            <a:off x="6553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solidFill>
                  <a:srgbClr val="FF0000"/>
                </a:solidFill>
                <a:latin typeface="Arial" charset="0"/>
              </a:rPr>
              <a:t>manufacturer</a:t>
            </a:r>
          </a:p>
        </p:txBody>
      </p:sp>
      <p:sp>
        <p:nvSpPr>
          <p:cNvPr id="24588" name="Line 12"/>
          <p:cNvSpPr>
            <a:spLocks noChangeShapeType="1"/>
          </p:cNvSpPr>
          <p:nvPr/>
        </p:nvSpPr>
        <p:spPr bwMode="auto">
          <a:xfrm>
            <a:off x="6019800" y="56388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1" end="1"/>
                                            </p:txEl>
                                          </p:spTgt>
                                        </p:tgtEl>
                                        <p:attrNameLst>
                                          <p:attrName>ppt_c</p:attrName>
                                        </p:attrNameLst>
                                      </p:cBhvr>
                                      <p:to>
                                        <a:srgbClr val="00AE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1">
                                            <p:txEl>
                                              <p:pRg st="2" end="2"/>
                                            </p:txEl>
                                          </p:spTgt>
                                        </p:tgtEl>
                                        <p:attrNameLst>
                                          <p:attrName>style.visibility</p:attrName>
                                        </p:attrNameLst>
                                      </p:cBhvr>
                                      <p:to>
                                        <p:strVal val="visible"/>
                                      </p:to>
                                    </p:set>
                                    <p:anim calcmode="lin" valueType="num">
                                      <p:cBhvr additive="base">
                                        <p:cTn id="19"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2" end="2"/>
                                            </p:txEl>
                                          </p:spTgt>
                                        </p:tgtEl>
                                        <p:attrNameLst>
                                          <p:attrName>ppt_c</p:attrName>
                                        </p:attrNameLst>
                                      </p:cBhvr>
                                      <p:to>
                                        <a:srgbClr val="00AE00"/>
                                      </p:to>
                                    </p:animClr>
                                  </p:subTnLst>
                                </p:cTn>
                              </p:par>
                              <p:par>
                                <p:cTn id="21" presetID="2" presetClass="entr" presetSubtype="8" fill="hold" grpId="0" nodeType="withEffect">
                                  <p:stCondLst>
                                    <p:cond delay="0"/>
                                  </p:stCondLst>
                                  <p:childTnLst>
                                    <p:set>
                                      <p:cBhvr>
                                        <p:cTn id="22" dur="1" fill="hold">
                                          <p:stCondLst>
                                            <p:cond delay="0"/>
                                          </p:stCondLst>
                                        </p:cTn>
                                        <p:tgtEl>
                                          <p:spTgt spid="24581">
                                            <p:txEl>
                                              <p:pRg st="3" end="3"/>
                                            </p:txEl>
                                          </p:spTgt>
                                        </p:tgtEl>
                                        <p:attrNameLst>
                                          <p:attrName>style.visibility</p:attrName>
                                        </p:attrNameLst>
                                      </p:cBhvr>
                                      <p:to>
                                        <p:strVal val="visible"/>
                                      </p:to>
                                    </p:set>
                                    <p:anim calcmode="lin" valueType="num">
                                      <p:cBhvr additive="base">
                                        <p:cTn id="23" dur="500" fill="hold"/>
                                        <p:tgtEl>
                                          <p:spTgt spid="2458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8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3" end="3"/>
                                            </p:txEl>
                                          </p:spTgt>
                                        </p:tgtEl>
                                        <p:attrNameLst>
                                          <p:attrName>ppt_c</p:attrName>
                                        </p:attrNameLst>
                                      </p:cBhvr>
                                      <p:to>
                                        <a:srgbClr val="00AE00"/>
                                      </p:to>
                                    </p:animClr>
                                  </p:subTnLst>
                                </p:cTn>
                              </p:par>
                              <p:par>
                                <p:cTn id="25" presetID="2" presetClass="entr" presetSubtype="8" fill="hold" grpId="0" nodeType="with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 calcmode="lin" valueType="num">
                                      <p:cBhvr additive="base">
                                        <p:cTn id="27" dur="500" fill="hold"/>
                                        <p:tgtEl>
                                          <p:spTgt spid="2458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8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4" end="4"/>
                                            </p:txEl>
                                          </p:spTgt>
                                        </p:tgtEl>
                                        <p:attrNameLst>
                                          <p:attrName>ppt_c</p:attrName>
                                        </p:attrNameLst>
                                      </p:cBhvr>
                                      <p:to>
                                        <a:srgbClr val="00AE00"/>
                                      </p:to>
                                    </p:animClr>
                                  </p:subTnLst>
                                </p:cTn>
                              </p:par>
                              <p:par>
                                <p:cTn id="29" presetID="2" presetClass="entr" presetSubtype="8" fill="hold" grpId="0" nodeType="withEffect">
                                  <p:stCondLst>
                                    <p:cond delay="0"/>
                                  </p:stCondLst>
                                  <p:childTnLst>
                                    <p:set>
                                      <p:cBhvr>
                                        <p:cTn id="30" dur="1" fill="hold">
                                          <p:stCondLst>
                                            <p:cond delay="0"/>
                                          </p:stCondLst>
                                        </p:cTn>
                                        <p:tgtEl>
                                          <p:spTgt spid="24581">
                                            <p:txEl>
                                              <p:pRg st="5" end="5"/>
                                            </p:txEl>
                                          </p:spTgt>
                                        </p:tgtEl>
                                        <p:attrNameLst>
                                          <p:attrName>style.visibility</p:attrName>
                                        </p:attrNameLst>
                                      </p:cBhvr>
                                      <p:to>
                                        <p:strVal val="visible"/>
                                      </p:to>
                                    </p:set>
                                    <p:anim calcmode="lin" valueType="num">
                                      <p:cBhvr additive="base">
                                        <p:cTn id="31" dur="500" fill="hold"/>
                                        <p:tgtEl>
                                          <p:spTgt spid="2458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5" end="5"/>
                                            </p:txEl>
                                          </p:spTgt>
                                        </p:tgtEl>
                                        <p:attrNameLst>
                                          <p:attrName>ppt_c</p:attrName>
                                        </p:attrNameLst>
                                      </p:cBhvr>
                                      <p:to>
                                        <a:srgbClr val="00AE00"/>
                                      </p:to>
                                    </p:animClr>
                                  </p:subTnLst>
                                </p:cTn>
                              </p:par>
                              <p:par>
                                <p:cTn id="33" presetID="2" presetClass="entr" presetSubtype="8" fill="hold" grpId="0" nodeType="withEffect">
                                  <p:stCondLst>
                                    <p:cond delay="0"/>
                                  </p:stCondLst>
                                  <p:childTnLst>
                                    <p:set>
                                      <p:cBhvr>
                                        <p:cTn id="34" dur="1" fill="hold">
                                          <p:stCondLst>
                                            <p:cond delay="0"/>
                                          </p:stCondLst>
                                        </p:cTn>
                                        <p:tgtEl>
                                          <p:spTgt spid="24581">
                                            <p:txEl>
                                              <p:pRg st="6" end="6"/>
                                            </p:txEl>
                                          </p:spTgt>
                                        </p:tgtEl>
                                        <p:attrNameLst>
                                          <p:attrName>style.visibility</p:attrName>
                                        </p:attrNameLst>
                                      </p:cBhvr>
                                      <p:to>
                                        <p:strVal val="visible"/>
                                      </p:to>
                                    </p:set>
                                    <p:anim calcmode="lin" valueType="num">
                                      <p:cBhvr additive="base">
                                        <p:cTn id="35" dur="500" fill="hold"/>
                                        <p:tgtEl>
                                          <p:spTgt spid="2458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8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581">
                                            <p:txEl>
                                              <p:pRg st="6" end="6"/>
                                            </p:txEl>
                                          </p:spTgt>
                                        </p:tgtEl>
                                        <p:attrNameLst>
                                          <p:attrName>ppt_c</p:attrName>
                                        </p:attrNameLst>
                                      </p:cBhvr>
                                      <p:to>
                                        <a:srgbClr val="00AE00"/>
                                      </p:to>
                                    </p:animClr>
                                  </p:sub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4583"/>
                                        </p:tgtEl>
                                        <p:attrNameLst>
                                          <p:attrName>style.visibility</p:attrName>
                                        </p:attrNameLst>
                                      </p:cBhvr>
                                      <p:to>
                                        <p:strVal val="visible"/>
                                      </p:to>
                                    </p:set>
                                    <p:anim calcmode="lin" valueType="num">
                                      <p:cBhvr additive="base">
                                        <p:cTn id="40" dur="500" fill="hold"/>
                                        <p:tgtEl>
                                          <p:spTgt spid="24583"/>
                                        </p:tgtEl>
                                        <p:attrNameLst>
                                          <p:attrName>ppt_x</p:attrName>
                                        </p:attrNameLst>
                                      </p:cBhvr>
                                      <p:tavLst>
                                        <p:tav tm="0">
                                          <p:val>
                                            <p:strVal val="0-#ppt_w/2"/>
                                          </p:val>
                                        </p:tav>
                                        <p:tav tm="100000">
                                          <p:val>
                                            <p:strVal val="#ppt_x"/>
                                          </p:val>
                                        </p:tav>
                                      </p:tavLst>
                                    </p:anim>
                                    <p:anim calcmode="lin" valueType="num">
                                      <p:cBhvr additive="base">
                                        <p:cTn id="41" dur="500" fill="hold"/>
                                        <p:tgtEl>
                                          <p:spTgt spid="24583"/>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24584"/>
                                        </p:tgtEl>
                                        <p:attrNameLst>
                                          <p:attrName>style.visibility</p:attrName>
                                        </p:attrNameLst>
                                      </p:cBhvr>
                                      <p:to>
                                        <p:strVal val="visible"/>
                                      </p:to>
                                    </p:set>
                                    <p:anim calcmode="lin" valueType="num">
                                      <p:cBhvr additive="base">
                                        <p:cTn id="45" dur="500" fill="hold"/>
                                        <p:tgtEl>
                                          <p:spTgt spid="24584"/>
                                        </p:tgtEl>
                                        <p:attrNameLst>
                                          <p:attrName>ppt_x</p:attrName>
                                        </p:attrNameLst>
                                      </p:cBhvr>
                                      <p:tavLst>
                                        <p:tav tm="0">
                                          <p:val>
                                            <p:strVal val="0-#ppt_w/2"/>
                                          </p:val>
                                        </p:tav>
                                        <p:tav tm="100000">
                                          <p:val>
                                            <p:strVal val="#ppt_x"/>
                                          </p:val>
                                        </p:tav>
                                      </p:tavLst>
                                    </p:anim>
                                    <p:anim calcmode="lin" valueType="num">
                                      <p:cBhvr additive="base">
                                        <p:cTn id="46" dur="500" fill="hold"/>
                                        <p:tgtEl>
                                          <p:spTgt spid="2458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24585"/>
                                        </p:tgtEl>
                                        <p:attrNameLst>
                                          <p:attrName>style.visibility</p:attrName>
                                        </p:attrNameLst>
                                      </p:cBhvr>
                                      <p:to>
                                        <p:strVal val="visible"/>
                                      </p:to>
                                    </p:set>
                                    <p:anim calcmode="lin" valueType="num">
                                      <p:cBhvr additive="base">
                                        <p:cTn id="50" dur="500" fill="hold"/>
                                        <p:tgtEl>
                                          <p:spTgt spid="24585"/>
                                        </p:tgtEl>
                                        <p:attrNameLst>
                                          <p:attrName>ppt_x</p:attrName>
                                        </p:attrNameLst>
                                      </p:cBhvr>
                                      <p:tavLst>
                                        <p:tav tm="0">
                                          <p:val>
                                            <p:strVal val="0-#ppt_w/2"/>
                                          </p:val>
                                        </p:tav>
                                        <p:tav tm="100000">
                                          <p:val>
                                            <p:strVal val="#ppt_x"/>
                                          </p:val>
                                        </p:tav>
                                      </p:tavLst>
                                    </p:anim>
                                    <p:anim calcmode="lin" valueType="num">
                                      <p:cBhvr additive="base">
                                        <p:cTn id="51" dur="500" fill="hold"/>
                                        <p:tgtEl>
                                          <p:spTgt spid="2458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24588"/>
                                        </p:tgtEl>
                                        <p:attrNameLst>
                                          <p:attrName>style.visibility</p:attrName>
                                        </p:attrNameLst>
                                      </p:cBhvr>
                                      <p:to>
                                        <p:strVal val="visible"/>
                                      </p:to>
                                    </p:set>
                                    <p:anim calcmode="lin" valueType="num">
                                      <p:cBhvr additive="base">
                                        <p:cTn id="55" dur="500" fill="hold"/>
                                        <p:tgtEl>
                                          <p:spTgt spid="24588"/>
                                        </p:tgtEl>
                                        <p:attrNameLst>
                                          <p:attrName>ppt_x</p:attrName>
                                        </p:attrNameLst>
                                      </p:cBhvr>
                                      <p:tavLst>
                                        <p:tav tm="0">
                                          <p:val>
                                            <p:strVal val="0-#ppt_w/2"/>
                                          </p:val>
                                        </p:tav>
                                        <p:tav tm="100000">
                                          <p:val>
                                            <p:strVal val="#ppt_x"/>
                                          </p:val>
                                        </p:tav>
                                      </p:tavLst>
                                    </p:anim>
                                    <p:anim calcmode="lin" valueType="num">
                                      <p:cBhvr additive="base">
                                        <p:cTn id="56" dur="500" fill="hold"/>
                                        <p:tgtEl>
                                          <p:spTgt spid="24588"/>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24586"/>
                                        </p:tgtEl>
                                        <p:attrNameLst>
                                          <p:attrName>style.visibility</p:attrName>
                                        </p:attrNameLst>
                                      </p:cBhvr>
                                      <p:to>
                                        <p:strVal val="visible"/>
                                      </p:to>
                                    </p:set>
                                    <p:anim calcmode="lin" valueType="num">
                                      <p:cBhvr additive="base">
                                        <p:cTn id="60" dur="500" fill="hold"/>
                                        <p:tgtEl>
                                          <p:spTgt spid="24586"/>
                                        </p:tgtEl>
                                        <p:attrNameLst>
                                          <p:attrName>ppt_x</p:attrName>
                                        </p:attrNameLst>
                                      </p:cBhvr>
                                      <p:tavLst>
                                        <p:tav tm="0">
                                          <p:val>
                                            <p:strVal val="0-#ppt_w/2"/>
                                          </p:val>
                                        </p:tav>
                                        <p:tav tm="100000">
                                          <p:val>
                                            <p:strVal val="#ppt_x"/>
                                          </p:val>
                                        </p:tav>
                                      </p:tavLst>
                                    </p:anim>
                                    <p:anim calcmode="lin" valueType="num">
                                      <p:cBhvr additive="base">
                                        <p:cTn id="61"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P spid="24583" grpId="0" animBg="1"/>
      <p:bldP spid="24584" grpId="0" animBg="1"/>
      <p:bldP spid="24585" grpId="0" animBg="1"/>
      <p:bldP spid="24586" grpId="0" autoUpdateAnimBg="0"/>
      <p:bldP spid="2458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4"/>
          <p:cNvSpPr>
            <a:spLocks noGrp="1" noChangeArrowheads="1"/>
          </p:cNvSpPr>
          <p:nvPr>
            <p:ph type="title"/>
          </p:nvPr>
        </p:nvSpPr>
        <p:spPr>
          <a:xfrm>
            <a:off x="685800" y="457200"/>
            <a:ext cx="7772400" cy="685800"/>
          </a:xfrm>
          <a:noFill/>
        </p:spPr>
        <p:txBody>
          <a:bodyPr lIns="90488" tIns="44450" rIns="90488" bIns="44450"/>
          <a:lstStyle/>
          <a:p>
            <a:pPr eaLnBrk="1" hangingPunct="1"/>
            <a:r>
              <a:rPr lang="en-US" sz="4000" b="1" smtClean="0"/>
              <a:t>Weighted-Average</a:t>
            </a:r>
          </a:p>
        </p:txBody>
      </p:sp>
      <p:sp>
        <p:nvSpPr>
          <p:cNvPr id="628741" name="Rectangle 5" descr="Rectangle: Click to edit Master text styles&#10;Second level&#10;Third level&#10;Fourth level&#10;Fifth level"/>
          <p:cNvSpPr>
            <a:spLocks noGrp="1" noChangeArrowheads="1"/>
          </p:cNvSpPr>
          <p:nvPr>
            <p:ph type="body" idx="1"/>
          </p:nvPr>
        </p:nvSpPr>
        <p:spPr>
          <a:xfrm>
            <a:off x="685800" y="1447800"/>
            <a:ext cx="8153400" cy="5105400"/>
          </a:xfrm>
          <a:noFill/>
        </p:spPr>
        <p:txBody>
          <a:bodyPr lIns="90488" tIns="44450" rIns="90488" bIns="44450"/>
          <a:lstStyle/>
          <a:p>
            <a:pPr eaLnBrk="1" hangingPunct="1">
              <a:spcBef>
                <a:spcPct val="0"/>
              </a:spcBef>
            </a:pPr>
            <a:r>
              <a:rPr lang="en-US" smtClean="0"/>
              <a:t>Compute weighted-average cost per unit:</a:t>
            </a:r>
          </a:p>
          <a:p>
            <a:pPr lvl="1" algn="ctr" eaLnBrk="1" hangingPunct="1">
              <a:buFont typeface="Wingdings" pitchFamily="2" charset="2"/>
              <a:buNone/>
            </a:pPr>
            <a:r>
              <a:rPr lang="en-US" smtClean="0">
                <a:solidFill>
                  <a:srgbClr val="FF3300"/>
                </a:solidFill>
                <a:latin typeface="Arial" charset="0"/>
              </a:rPr>
              <a:t>Cost of Goods Available for Sale</a:t>
            </a:r>
          </a:p>
          <a:p>
            <a:pPr lvl="1" algn="ctr" eaLnBrk="1" hangingPunct="1">
              <a:buFont typeface="Wingdings" pitchFamily="2" charset="2"/>
              <a:buNone/>
            </a:pPr>
            <a:r>
              <a:rPr lang="en-US" smtClean="0">
                <a:solidFill>
                  <a:srgbClr val="FF3300"/>
                </a:solidFill>
                <a:latin typeface="Arial" charset="0"/>
              </a:rPr>
              <a:t> Total Units Available for Sale</a:t>
            </a:r>
            <a:r>
              <a:rPr lang="en-US" smtClean="0"/>
              <a:t/>
            </a:r>
            <a:br>
              <a:rPr lang="en-US" smtClean="0"/>
            </a:br>
            <a:endParaRPr lang="en-US" smtClean="0"/>
          </a:p>
          <a:p>
            <a:pPr eaLnBrk="1" hangingPunct="1"/>
            <a:r>
              <a:rPr lang="en-US" smtClean="0"/>
              <a:t>Compute ending inventory:</a:t>
            </a:r>
          </a:p>
          <a:p>
            <a:pPr eaLnBrk="1" hangingPunct="1">
              <a:buFont typeface="Wingdings" pitchFamily="2" charset="2"/>
              <a:buNone/>
            </a:pPr>
            <a:r>
              <a:rPr lang="en-US" sz="2600" smtClean="0"/>
              <a:t>    </a:t>
            </a:r>
            <a:r>
              <a:rPr lang="en-US" sz="2600" b="1" smtClean="0">
                <a:solidFill>
                  <a:srgbClr val="FF3300"/>
                </a:solidFill>
                <a:latin typeface="Arial" charset="0"/>
              </a:rPr>
              <a:t>Units in EI  ×  Weighted-Average Cost per Unit</a:t>
            </a:r>
            <a:endParaRPr lang="en-US" smtClean="0"/>
          </a:p>
          <a:p>
            <a:pPr eaLnBrk="1" hangingPunct="1"/>
            <a:r>
              <a:rPr lang="en-US" smtClean="0"/>
              <a:t>Compute Cost of Goods Sold:</a:t>
            </a:r>
          </a:p>
          <a:p>
            <a:pPr eaLnBrk="1" hangingPunct="1">
              <a:buFont typeface="Wingdings" pitchFamily="2" charset="2"/>
              <a:buNone/>
            </a:pPr>
            <a:r>
              <a:rPr lang="en-US" sz="2600" smtClean="0"/>
              <a:t>	</a:t>
            </a:r>
            <a:r>
              <a:rPr lang="en-US" sz="2600" b="1" smtClean="0">
                <a:solidFill>
                  <a:srgbClr val="FF3300"/>
                </a:solidFill>
                <a:latin typeface="Arial" charset="0"/>
              </a:rPr>
              <a:t>Units Sold  × Weighted-Average Cost per Unit</a:t>
            </a:r>
            <a:endParaRPr lang="en-US" sz="2600" smtClean="0"/>
          </a:p>
        </p:txBody>
      </p:sp>
      <p:sp>
        <p:nvSpPr>
          <p:cNvPr id="23558" name="Line 6"/>
          <p:cNvSpPr>
            <a:spLocks noChangeShapeType="1"/>
          </p:cNvSpPr>
          <p:nvPr/>
        </p:nvSpPr>
        <p:spPr bwMode="auto">
          <a:xfrm>
            <a:off x="2597150" y="2514600"/>
            <a:ext cx="4787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8741">
                                            <p:txEl>
                                              <p:pRg st="0" end="0"/>
                                            </p:txEl>
                                          </p:spTgt>
                                        </p:tgtEl>
                                        <p:attrNameLst>
                                          <p:attrName>style.visibility</p:attrName>
                                        </p:attrNameLst>
                                      </p:cBhvr>
                                      <p:to>
                                        <p:strVal val="visible"/>
                                      </p:to>
                                    </p:set>
                                    <p:anim calcmode="lin" valueType="num">
                                      <p:cBhvr additive="base">
                                        <p:cTn id="7" dur="500" fill="hold"/>
                                        <p:tgtEl>
                                          <p:spTgt spid="6287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87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8741">
                                            <p:txEl>
                                              <p:pRg st="1" end="1"/>
                                            </p:txEl>
                                          </p:spTgt>
                                        </p:tgtEl>
                                        <p:attrNameLst>
                                          <p:attrName>style.visibility</p:attrName>
                                        </p:attrNameLst>
                                      </p:cBhvr>
                                      <p:to>
                                        <p:strVal val="visible"/>
                                      </p:to>
                                    </p:set>
                                    <p:anim calcmode="lin" valueType="num">
                                      <p:cBhvr additive="base">
                                        <p:cTn id="11" dur="500" fill="hold"/>
                                        <p:tgtEl>
                                          <p:spTgt spid="62874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2874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28741">
                                            <p:txEl>
                                              <p:pRg st="2" end="2"/>
                                            </p:txEl>
                                          </p:spTgt>
                                        </p:tgtEl>
                                        <p:attrNameLst>
                                          <p:attrName>style.visibility</p:attrName>
                                        </p:attrNameLst>
                                      </p:cBhvr>
                                      <p:to>
                                        <p:strVal val="visible"/>
                                      </p:to>
                                    </p:set>
                                    <p:anim calcmode="lin" valueType="num">
                                      <p:cBhvr additive="base">
                                        <p:cTn id="15" dur="500" fill="hold"/>
                                        <p:tgtEl>
                                          <p:spTgt spid="62874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287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28741">
                                            <p:txEl>
                                              <p:pRg st="3" end="3"/>
                                            </p:txEl>
                                          </p:spTgt>
                                        </p:tgtEl>
                                        <p:attrNameLst>
                                          <p:attrName>style.visibility</p:attrName>
                                        </p:attrNameLst>
                                      </p:cBhvr>
                                      <p:to>
                                        <p:strVal val="visible"/>
                                      </p:to>
                                    </p:set>
                                    <p:anim calcmode="lin" valueType="num">
                                      <p:cBhvr additive="base">
                                        <p:cTn id="21" dur="500" fill="hold"/>
                                        <p:tgtEl>
                                          <p:spTgt spid="62874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2874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28741">
                                            <p:txEl>
                                              <p:pRg st="4" end="4"/>
                                            </p:txEl>
                                          </p:spTgt>
                                        </p:tgtEl>
                                        <p:attrNameLst>
                                          <p:attrName>style.visibility</p:attrName>
                                        </p:attrNameLst>
                                      </p:cBhvr>
                                      <p:to>
                                        <p:strVal val="visible"/>
                                      </p:to>
                                    </p:set>
                                    <p:anim calcmode="lin" valueType="num">
                                      <p:cBhvr additive="base">
                                        <p:cTn id="27" dur="500" fill="hold"/>
                                        <p:tgtEl>
                                          <p:spTgt spid="62874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2874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28741">
                                            <p:txEl>
                                              <p:pRg st="5" end="5"/>
                                            </p:txEl>
                                          </p:spTgt>
                                        </p:tgtEl>
                                        <p:attrNameLst>
                                          <p:attrName>style.visibility</p:attrName>
                                        </p:attrNameLst>
                                      </p:cBhvr>
                                      <p:to>
                                        <p:strVal val="visible"/>
                                      </p:to>
                                    </p:set>
                                    <p:anim calcmode="lin" valueType="num">
                                      <p:cBhvr additive="base">
                                        <p:cTn id="33" dur="500" fill="hold"/>
                                        <p:tgtEl>
                                          <p:spTgt spid="62874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2874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28741">
                                            <p:txEl>
                                              <p:pRg st="6" end="6"/>
                                            </p:txEl>
                                          </p:spTgt>
                                        </p:tgtEl>
                                        <p:attrNameLst>
                                          <p:attrName>style.visibility</p:attrName>
                                        </p:attrNameLst>
                                      </p:cBhvr>
                                      <p:to>
                                        <p:strVal val="visible"/>
                                      </p:to>
                                    </p:set>
                                    <p:anim calcmode="lin" valueType="num">
                                      <p:cBhvr additive="base">
                                        <p:cTn id="39" dur="500" fill="hold"/>
                                        <p:tgtEl>
                                          <p:spTgt spid="62874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2874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a:xfrm>
            <a:off x="685800" y="228600"/>
            <a:ext cx="7696200" cy="914400"/>
          </a:xfrm>
          <a:noFill/>
        </p:spPr>
        <p:txBody>
          <a:bodyPr lIns="90488" tIns="44450" rIns="90488" bIns="44450"/>
          <a:lstStyle/>
          <a:p>
            <a:pPr eaLnBrk="1" hangingPunct="1"/>
            <a:r>
              <a:rPr lang="en-US" b="1" smtClean="0"/>
              <a:t>Weighted Average:</a:t>
            </a:r>
          </a:p>
        </p:txBody>
      </p:sp>
      <p:sp>
        <p:nvSpPr>
          <p:cNvPr id="24581" name="Rectangle 5" descr="Rectangle: Click to edit Master text styles&#10;Second level&#10;Third level&#10;Fourth level&#10;Fifth level"/>
          <p:cNvSpPr>
            <a:spLocks noGrp="1" noChangeArrowheads="1"/>
          </p:cNvSpPr>
          <p:nvPr>
            <p:ph type="body" idx="1"/>
          </p:nvPr>
        </p:nvSpPr>
        <p:spPr>
          <a:xfrm>
            <a:off x="533400" y="1295400"/>
            <a:ext cx="7867650" cy="48006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a:t>
            </a:r>
            <a:r>
              <a:rPr lang="en-US" sz="2800" u="sng" smtClean="0">
                <a:solidFill>
                  <a:srgbClr val="FF3300"/>
                </a:solidFill>
              </a:rPr>
              <a:t>Cost</a:t>
            </a:r>
            <a:r>
              <a:rPr lang="en-US" sz="2800" u="sng" smtClean="0"/>
              <a:t> of Goods avail. for sale		</a:t>
            </a:r>
          </a:p>
          <a:p>
            <a:pPr eaLnBrk="1" hangingPunct="1">
              <a:buFont typeface="Wingdings" pitchFamily="2" charset="2"/>
              <a:buNone/>
            </a:pPr>
            <a:r>
              <a:rPr lang="en-US" sz="2800" smtClean="0"/>
              <a:t>    # of </a:t>
            </a:r>
            <a:r>
              <a:rPr lang="en-US" sz="2800" smtClean="0">
                <a:solidFill>
                  <a:srgbClr val="FF3300"/>
                </a:solidFill>
              </a:rPr>
              <a:t>units</a:t>
            </a:r>
            <a:r>
              <a:rPr lang="en-US" sz="2800" smtClean="0"/>
              <a:t> avail. for sale		</a:t>
            </a:r>
          </a:p>
        </p:txBody>
      </p:sp>
      <p:sp>
        <p:nvSpPr>
          <p:cNvPr id="714758" name="Rectangle 6"/>
          <p:cNvSpPr>
            <a:spLocks noChangeArrowheads="1"/>
          </p:cNvSpPr>
          <p:nvPr/>
        </p:nvSpPr>
        <p:spPr bwMode="auto">
          <a:xfrm>
            <a:off x="7162800" y="2057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a:t>
            </a:r>
          </a:p>
        </p:txBody>
      </p:sp>
      <p:sp>
        <p:nvSpPr>
          <p:cNvPr id="24583" name="Line 7"/>
          <p:cNvSpPr>
            <a:spLocks noChangeShapeType="1"/>
          </p:cNvSpPr>
          <p:nvPr/>
        </p:nvSpPr>
        <p:spPr bwMode="auto">
          <a:xfrm>
            <a:off x="609600" y="32004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25605" name="Rectangle 5" descr="Rectangle: Click to edit Master text styles&#10;Second level&#10;Third level&#10;Fourth level&#10;Fifth level"/>
          <p:cNvSpPr>
            <a:spLocks noGrp="1" noChangeArrowheads="1"/>
          </p:cNvSpPr>
          <p:nvPr>
            <p:ph type="body" idx="1"/>
          </p:nvPr>
        </p:nvSpPr>
        <p:spPr>
          <a:xfrm>
            <a:off x="590550" y="1066800"/>
            <a:ext cx="7867650" cy="48006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a:t>
            </a:r>
            <a:r>
              <a:rPr lang="en-US" sz="2800" u="sng" smtClean="0">
                <a:solidFill>
                  <a:srgbClr val="FF3300"/>
                </a:solidFill>
              </a:rPr>
              <a:t>Cost</a:t>
            </a:r>
            <a:r>
              <a:rPr lang="en-US" sz="2800" u="sng" smtClean="0"/>
              <a:t> of Goods avail. for sale		</a:t>
            </a:r>
            <a:r>
              <a:rPr lang="en-US" sz="2800" u="sng" smtClean="0">
                <a:solidFill>
                  <a:srgbClr val="FF3300"/>
                </a:solidFill>
              </a:rPr>
              <a:t>$ 212</a:t>
            </a:r>
            <a:endParaRPr lang="en-US" sz="2800" u="sng" smtClean="0"/>
          </a:p>
          <a:p>
            <a:pPr eaLnBrk="1" hangingPunct="1">
              <a:buFont typeface="Wingdings" pitchFamily="2" charset="2"/>
              <a:buNone/>
            </a:pPr>
            <a:r>
              <a:rPr lang="en-US" sz="2800" smtClean="0"/>
              <a:t>    # of units avail. for sale		</a:t>
            </a:r>
          </a:p>
          <a:p>
            <a:pPr eaLnBrk="1" hangingPunct="1">
              <a:buFont typeface="Wingdings" pitchFamily="2" charset="2"/>
              <a:buNone/>
            </a:pPr>
            <a:endParaRPr lang="en-US" sz="2800" smtClean="0"/>
          </a:p>
        </p:txBody>
      </p:sp>
      <p:sp>
        <p:nvSpPr>
          <p:cNvPr id="25606" name="AutoShape 6"/>
          <p:cNvSpPr>
            <a:spLocks noChangeArrowheads="1"/>
          </p:cNvSpPr>
          <p:nvPr/>
        </p:nvSpPr>
        <p:spPr bwMode="auto">
          <a:xfrm>
            <a:off x="5638800" y="20574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716807" name="Rectangle 7"/>
          <p:cNvSpPr>
            <a:spLocks noChangeArrowheads="1"/>
          </p:cNvSpPr>
          <p:nvPr/>
        </p:nvSpPr>
        <p:spPr bwMode="auto">
          <a:xfrm>
            <a:off x="7086600" y="2438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a:t>
            </a:r>
          </a:p>
        </p:txBody>
      </p:sp>
      <p:sp>
        <p:nvSpPr>
          <p:cNvPr id="25608" name="Line 8"/>
          <p:cNvSpPr>
            <a:spLocks noChangeShapeType="1"/>
          </p:cNvSpPr>
          <p:nvPr/>
        </p:nvSpPr>
        <p:spPr bwMode="auto">
          <a:xfrm>
            <a:off x="609600" y="30480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26629" name="Rectangle 5" descr="Rectangle: Click to edit Master text styles&#10;Second level&#10;Third level&#10;Fourth level&#10;Fifth level"/>
          <p:cNvSpPr>
            <a:spLocks noGrp="1" noChangeArrowheads="1"/>
          </p:cNvSpPr>
          <p:nvPr>
            <p:ph type="body" idx="1"/>
          </p:nvPr>
        </p:nvSpPr>
        <p:spPr>
          <a:xfrm>
            <a:off x="590550" y="1066800"/>
            <a:ext cx="7867650" cy="48006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Cost of Goods avail. for sale	$ 212</a:t>
            </a:r>
          </a:p>
          <a:p>
            <a:pPr eaLnBrk="1" hangingPunct="1">
              <a:buFont typeface="Wingdings" pitchFamily="2" charset="2"/>
              <a:buNone/>
            </a:pPr>
            <a:r>
              <a:rPr lang="en-US" sz="2800" smtClean="0"/>
              <a:t>    # of </a:t>
            </a:r>
            <a:r>
              <a:rPr lang="en-US" sz="2800" smtClean="0">
                <a:solidFill>
                  <a:srgbClr val="FF3300"/>
                </a:solidFill>
              </a:rPr>
              <a:t>units</a:t>
            </a:r>
            <a:r>
              <a:rPr lang="en-US" sz="2800" smtClean="0"/>
              <a:t> avail. for sale		</a:t>
            </a:r>
            <a:r>
              <a:rPr lang="en-US" sz="2800" smtClean="0">
                <a:solidFill>
                  <a:srgbClr val="FF3300"/>
                </a:solidFill>
              </a:rPr>
              <a:t>33 units</a:t>
            </a:r>
            <a:endParaRPr lang="en-US" sz="2800" smtClean="0"/>
          </a:p>
          <a:p>
            <a:pPr eaLnBrk="1" hangingPunct="1">
              <a:buFont typeface="Wingdings" pitchFamily="2" charset="2"/>
              <a:buNone/>
            </a:pPr>
            <a:endParaRPr lang="en-US" sz="2800" smtClean="0"/>
          </a:p>
        </p:txBody>
      </p:sp>
      <p:sp>
        <p:nvSpPr>
          <p:cNvPr id="26630" name="AutoShape 6"/>
          <p:cNvSpPr>
            <a:spLocks noChangeArrowheads="1"/>
          </p:cNvSpPr>
          <p:nvPr/>
        </p:nvSpPr>
        <p:spPr bwMode="auto">
          <a:xfrm>
            <a:off x="5410200" y="20574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26631" name="Line 8"/>
          <p:cNvSpPr>
            <a:spLocks noChangeShapeType="1"/>
          </p:cNvSpPr>
          <p:nvPr/>
        </p:nvSpPr>
        <p:spPr bwMode="auto">
          <a:xfrm>
            <a:off x="609600" y="30480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27653" name="Rectangle 5" descr="Rectangle: Click to edit Master text styles&#10;Second level&#10;Third level&#10;Fourth level&#10;Fifth level"/>
          <p:cNvSpPr>
            <a:spLocks noGrp="1" noChangeArrowheads="1"/>
          </p:cNvSpPr>
          <p:nvPr>
            <p:ph type="body" idx="1"/>
          </p:nvPr>
        </p:nvSpPr>
        <p:spPr>
          <a:xfrm>
            <a:off x="590550" y="1066800"/>
            <a:ext cx="7867650" cy="4800600"/>
          </a:xfrm>
          <a:noFill/>
        </p:spPr>
        <p:txBody>
          <a:bodyPr lIns="90488" tIns="44450" rIns="90488" bIns="44450"/>
          <a:lstStyle/>
          <a:p>
            <a:pPr eaLnBrk="1" hangingPunct="1">
              <a:buFont typeface="Wingdings" pitchFamily="2" charset="2"/>
              <a:buNone/>
            </a:pPr>
            <a:r>
              <a:rPr lang="en-US" sz="2800" smtClean="0">
                <a:solidFill>
                  <a:srgbClr val="FF3300"/>
                </a:solidFill>
              </a:rPr>
              <a:t>Average cost per unit:</a:t>
            </a:r>
            <a:endParaRPr lang="en-US" sz="2800" smtClean="0"/>
          </a:p>
          <a:p>
            <a:pPr eaLnBrk="1" hangingPunct="1">
              <a:buFont typeface="Wingdings" pitchFamily="2" charset="2"/>
              <a:buNone/>
            </a:pPr>
            <a:endParaRPr lang="en-US" sz="1200" smtClean="0"/>
          </a:p>
          <a:p>
            <a:pPr eaLnBrk="1" hangingPunct="1">
              <a:buFont typeface="Wingdings" pitchFamily="2" charset="2"/>
              <a:buNone/>
            </a:pPr>
            <a:r>
              <a:rPr lang="en-US" sz="2800" u="sng" smtClean="0"/>
              <a:t>  Cost of Goods avail. for sale	$ 212</a:t>
            </a:r>
          </a:p>
          <a:p>
            <a:pPr eaLnBrk="1" hangingPunct="1">
              <a:buFont typeface="Wingdings" pitchFamily="2" charset="2"/>
              <a:buNone/>
            </a:pPr>
            <a:r>
              <a:rPr lang="en-US" sz="2800" smtClean="0"/>
              <a:t>    # of units avail. for sale		33 units</a:t>
            </a:r>
          </a:p>
          <a:p>
            <a:pPr eaLnBrk="1" hangingPunct="1">
              <a:buFont typeface="Wingdings" pitchFamily="2" charset="2"/>
              <a:buNone/>
            </a:pPr>
            <a:endParaRPr lang="en-US" sz="2800" smtClean="0"/>
          </a:p>
        </p:txBody>
      </p:sp>
      <p:sp>
        <p:nvSpPr>
          <p:cNvPr id="27654" name="AutoShape 6"/>
          <p:cNvSpPr>
            <a:spLocks noChangeArrowheads="1"/>
          </p:cNvSpPr>
          <p:nvPr/>
        </p:nvSpPr>
        <p:spPr bwMode="auto">
          <a:xfrm>
            <a:off x="5410200" y="20574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720903" name="Rectangle 7"/>
          <p:cNvSpPr>
            <a:spLocks noChangeArrowheads="1"/>
          </p:cNvSpPr>
          <p:nvPr/>
        </p:nvSpPr>
        <p:spPr bwMode="auto">
          <a:xfrm>
            <a:off x="7162800" y="2057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 </a:t>
            </a:r>
            <a:r>
              <a:rPr lang="en-US" sz="3200" b="1">
                <a:solidFill>
                  <a:srgbClr val="FF3300"/>
                </a:solidFill>
                <a:effectLst>
                  <a:outerShdw blurRad="38100" dist="38100" dir="2700000" algn="tl">
                    <a:srgbClr val="C0C0C0"/>
                  </a:outerShdw>
                </a:effectLst>
                <a:latin typeface="Arial" charset="0"/>
              </a:rPr>
              <a:t>$6.42</a:t>
            </a:r>
            <a:endParaRPr lang="en-US" sz="3200" b="1">
              <a:solidFill>
                <a:schemeClr val="tx2"/>
              </a:solidFill>
              <a:effectLst>
                <a:outerShdw blurRad="38100" dist="38100" dir="2700000" algn="tl">
                  <a:srgbClr val="C0C0C0"/>
                </a:outerShdw>
              </a:effectLst>
              <a:latin typeface="Arial" charset="0"/>
            </a:endParaRPr>
          </a:p>
        </p:txBody>
      </p:sp>
      <p:sp>
        <p:nvSpPr>
          <p:cNvPr id="27656" name="Line 8"/>
          <p:cNvSpPr>
            <a:spLocks noChangeShapeType="1"/>
          </p:cNvSpPr>
          <p:nvPr/>
        </p:nvSpPr>
        <p:spPr bwMode="auto">
          <a:xfrm>
            <a:off x="609600" y="30480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9"/>
          <p:cNvSpPr txBox="1">
            <a:spLocks noChangeArrowheads="1"/>
          </p:cNvSpPr>
          <p:nvPr/>
        </p:nvSpPr>
        <p:spPr bwMode="auto">
          <a:xfrm>
            <a:off x="75438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800" b="1">
                <a:solidFill>
                  <a:srgbClr val="FF3300"/>
                </a:solidFill>
                <a:latin typeface="Arial" charset="0"/>
              </a:rPr>
              <a:t>Per unit</a:t>
            </a:r>
            <a:endParaRPr lang="en-US">
              <a:latin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6"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28677" name="Rectangle 5" descr="Rectangle: Click to edit Master text styles&#10;Second level&#10;Third level&#10;Fourth level&#10;Fifth level"/>
          <p:cNvSpPr>
            <a:spLocks noGrp="1" noChangeArrowheads="1"/>
          </p:cNvSpPr>
          <p:nvPr>
            <p:ph type="body" idx="1"/>
          </p:nvPr>
        </p:nvSpPr>
        <p:spPr>
          <a:xfrm>
            <a:off x="590550" y="1066800"/>
            <a:ext cx="7105650" cy="48006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Cost of GAFS		$ 212</a:t>
            </a:r>
          </a:p>
          <a:p>
            <a:pPr eaLnBrk="1" hangingPunct="1">
              <a:buFont typeface="Wingdings" pitchFamily="2" charset="2"/>
              <a:buNone/>
            </a:pPr>
            <a:r>
              <a:rPr lang="en-US" sz="2800" smtClean="0"/>
              <a:t># of units GAFS		    33</a:t>
            </a:r>
          </a:p>
          <a:p>
            <a:pPr eaLnBrk="1" hangingPunct="1">
              <a:buFont typeface="Wingdings" pitchFamily="2" charset="2"/>
              <a:buNone/>
            </a:pPr>
            <a:endParaRPr lang="en-US" sz="2800" smtClean="0"/>
          </a:p>
          <a:p>
            <a:pPr eaLnBrk="1" hangingPunct="1">
              <a:buFont typeface="Wingdings" pitchFamily="2" charset="2"/>
              <a:buNone/>
            </a:pPr>
            <a:r>
              <a:rPr lang="en-US" sz="2800" b="1" smtClean="0">
                <a:solidFill>
                  <a:srgbClr val="FF3300"/>
                </a:solidFill>
              </a:rPr>
              <a:t>Cost of Goods Sold:</a:t>
            </a:r>
            <a:endParaRPr lang="en-US" sz="2800" b="1"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buFont typeface="Wingdings" pitchFamily="2" charset="2"/>
              <a:buNone/>
            </a:pPr>
            <a:r>
              <a:rPr lang="en-US" sz="2800" b="1" smtClean="0">
                <a:solidFill>
                  <a:srgbClr val="FF3300"/>
                </a:solidFill>
              </a:rPr>
              <a:t>Ending Inventory:</a:t>
            </a:r>
          </a:p>
        </p:txBody>
      </p:sp>
      <p:sp>
        <p:nvSpPr>
          <p:cNvPr id="28678" name="AutoShape 6"/>
          <p:cNvSpPr>
            <a:spLocks noChangeArrowheads="1"/>
          </p:cNvSpPr>
          <p:nvPr/>
        </p:nvSpPr>
        <p:spPr bwMode="auto">
          <a:xfrm>
            <a:off x="3352800" y="21336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722951" name="Rectangle 7"/>
          <p:cNvSpPr>
            <a:spLocks noChangeArrowheads="1"/>
          </p:cNvSpPr>
          <p:nvPr/>
        </p:nvSpPr>
        <p:spPr bwMode="auto">
          <a:xfrm>
            <a:off x="6172200" y="2057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$6.42/unit</a:t>
            </a:r>
          </a:p>
        </p:txBody>
      </p:sp>
      <p:sp>
        <p:nvSpPr>
          <p:cNvPr id="28680" name="Line 8"/>
          <p:cNvSpPr>
            <a:spLocks noChangeShapeType="1"/>
          </p:cNvSpPr>
          <p:nvPr/>
        </p:nvSpPr>
        <p:spPr bwMode="auto">
          <a:xfrm>
            <a:off x="609600" y="30480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69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29701" name="Rectangle 5" descr="Rectangle: Click to edit Master text styles&#10;Second level&#10;Third level&#10;Fourth level&#10;Fifth level"/>
          <p:cNvSpPr>
            <a:spLocks noGrp="1" noChangeArrowheads="1"/>
          </p:cNvSpPr>
          <p:nvPr>
            <p:ph type="body" idx="1"/>
          </p:nvPr>
        </p:nvSpPr>
        <p:spPr>
          <a:xfrm>
            <a:off x="590550" y="1066800"/>
            <a:ext cx="7258050" cy="48006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Cost of GAFS		$ 212</a:t>
            </a:r>
          </a:p>
          <a:p>
            <a:pPr eaLnBrk="1" hangingPunct="1">
              <a:buFont typeface="Wingdings" pitchFamily="2" charset="2"/>
              <a:buNone/>
            </a:pPr>
            <a:r>
              <a:rPr lang="en-US" sz="2800" smtClean="0"/>
              <a:t># of units GAFS		    33</a:t>
            </a:r>
          </a:p>
          <a:p>
            <a:pPr eaLnBrk="1" hangingPunct="1">
              <a:buFont typeface="Wingdings" pitchFamily="2" charset="2"/>
              <a:buNone/>
            </a:pPr>
            <a:endParaRPr lang="en-US" sz="2800" smtClean="0"/>
          </a:p>
          <a:p>
            <a:pPr eaLnBrk="1" hangingPunct="1">
              <a:buFont typeface="Wingdings" pitchFamily="2" charset="2"/>
              <a:buNone/>
            </a:pPr>
            <a:r>
              <a:rPr lang="en-US" sz="2800" b="1" smtClean="0">
                <a:solidFill>
                  <a:srgbClr val="FF3300"/>
                </a:solidFill>
              </a:rPr>
              <a:t>Cost of Goods Sold:</a:t>
            </a:r>
            <a:endParaRPr lang="en-US" sz="2800" b="1" smtClean="0"/>
          </a:p>
          <a:p>
            <a:pPr lvl="1" eaLnBrk="1" hangingPunct="1">
              <a:buFont typeface="Wingdings" pitchFamily="2" charset="2"/>
              <a:buNone/>
            </a:pPr>
            <a:r>
              <a:rPr lang="en-US" smtClean="0"/>
              <a:t>18 units sold @ $6.42 cost =  </a:t>
            </a:r>
            <a:r>
              <a:rPr lang="en-US" b="1" smtClean="0">
                <a:solidFill>
                  <a:srgbClr val="FF3300"/>
                </a:solidFill>
              </a:rPr>
              <a:t>$116</a:t>
            </a:r>
            <a:r>
              <a:rPr lang="en-US" smtClean="0">
                <a:solidFill>
                  <a:schemeClr val="tx2"/>
                </a:solidFill>
              </a:rPr>
              <a:t> (rounded)</a:t>
            </a:r>
            <a:endParaRPr lang="en-US" smtClean="0"/>
          </a:p>
          <a:p>
            <a:pPr eaLnBrk="1" hangingPunct="1">
              <a:buFont typeface="Wingdings" pitchFamily="2" charset="2"/>
              <a:buNone/>
            </a:pPr>
            <a:endParaRPr lang="en-US" sz="2800" smtClean="0"/>
          </a:p>
          <a:p>
            <a:pPr eaLnBrk="1" hangingPunct="1">
              <a:buFont typeface="Wingdings" pitchFamily="2" charset="2"/>
              <a:buNone/>
            </a:pPr>
            <a:r>
              <a:rPr lang="en-US" sz="2800" b="1" smtClean="0">
                <a:solidFill>
                  <a:srgbClr val="FF3300"/>
                </a:solidFill>
              </a:rPr>
              <a:t>Ending Inventory:</a:t>
            </a:r>
          </a:p>
          <a:p>
            <a:pPr lvl="1" eaLnBrk="1" hangingPunct="1">
              <a:buFont typeface="Wingdings" pitchFamily="2" charset="2"/>
              <a:buNone/>
            </a:pPr>
            <a:r>
              <a:rPr lang="en-US" smtClean="0"/>
              <a:t> </a:t>
            </a:r>
          </a:p>
        </p:txBody>
      </p:sp>
      <p:sp>
        <p:nvSpPr>
          <p:cNvPr id="29702" name="AutoShape 6"/>
          <p:cNvSpPr>
            <a:spLocks noChangeArrowheads="1"/>
          </p:cNvSpPr>
          <p:nvPr/>
        </p:nvSpPr>
        <p:spPr bwMode="auto">
          <a:xfrm>
            <a:off x="3352800" y="21336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724999" name="Rectangle 7"/>
          <p:cNvSpPr>
            <a:spLocks noChangeArrowheads="1"/>
          </p:cNvSpPr>
          <p:nvPr/>
        </p:nvSpPr>
        <p:spPr bwMode="auto">
          <a:xfrm>
            <a:off x="6019800" y="2057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  $6.42/unit</a:t>
            </a:r>
          </a:p>
        </p:txBody>
      </p:sp>
      <p:sp>
        <p:nvSpPr>
          <p:cNvPr id="29704" name="Line 8"/>
          <p:cNvSpPr>
            <a:spLocks noChangeShapeType="1"/>
          </p:cNvSpPr>
          <p:nvPr/>
        </p:nvSpPr>
        <p:spPr bwMode="auto">
          <a:xfrm>
            <a:off x="609600" y="3048000"/>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5001" name="Line 9"/>
          <p:cNvSpPr>
            <a:spLocks noChangeShapeType="1"/>
          </p:cNvSpPr>
          <p:nvPr/>
        </p:nvSpPr>
        <p:spPr bwMode="auto">
          <a:xfrm flipH="1">
            <a:off x="4267200" y="2438400"/>
            <a:ext cx="2209800" cy="1524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5001"/>
                                        </p:tgtEl>
                                        <p:attrNameLst>
                                          <p:attrName>style.visibility</p:attrName>
                                        </p:attrNameLst>
                                      </p:cBhvr>
                                      <p:to>
                                        <p:strVal val="visible"/>
                                      </p:to>
                                    </p:set>
                                    <p:animEffect transition="in" filter="wipe(right)">
                                      <p:cBhvr>
                                        <p:cTn id="7" dur="500"/>
                                        <p:tgtEl>
                                          <p:spTgt spid="72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a:xfrm>
            <a:off x="685800" y="228600"/>
            <a:ext cx="7696200" cy="1066800"/>
          </a:xfrm>
          <a:noFill/>
        </p:spPr>
        <p:txBody>
          <a:bodyPr lIns="90488" tIns="44450" rIns="90488" bIns="44450"/>
          <a:lstStyle/>
          <a:p>
            <a:pPr eaLnBrk="1" hangingPunct="1"/>
            <a:r>
              <a:rPr lang="en-US" b="1" smtClean="0"/>
              <a:t>Weighted Average: </a:t>
            </a:r>
            <a:r>
              <a:rPr lang="en-US" sz="2800" b="1" smtClean="0"/>
              <a:t>(Periodic basis)</a:t>
            </a:r>
            <a:endParaRPr lang="en-US" b="1" smtClean="0"/>
          </a:p>
        </p:txBody>
      </p:sp>
      <p:sp>
        <p:nvSpPr>
          <p:cNvPr id="30725" name="Rectangle 5" descr="Rectangle: Click to edit Master text styles&#10;Second level&#10;Third level&#10;Fourth level&#10;Fifth level"/>
          <p:cNvSpPr>
            <a:spLocks noGrp="1" noChangeArrowheads="1"/>
          </p:cNvSpPr>
          <p:nvPr>
            <p:ph type="body" idx="1"/>
          </p:nvPr>
        </p:nvSpPr>
        <p:spPr>
          <a:xfrm>
            <a:off x="590550" y="1066800"/>
            <a:ext cx="8020050" cy="5257800"/>
          </a:xfrm>
          <a:noFill/>
        </p:spPr>
        <p:txBody>
          <a:bodyPr lIns="90488" tIns="44450" rIns="90488" bIns="44450"/>
          <a:lstStyle/>
          <a:p>
            <a:pPr eaLnBrk="1" hangingPunct="1">
              <a:buFont typeface="Wingdings" pitchFamily="2" charset="2"/>
              <a:buNone/>
            </a:pPr>
            <a:r>
              <a:rPr lang="en-US" sz="2800" smtClean="0"/>
              <a:t>Average cost per unit:</a:t>
            </a:r>
          </a:p>
          <a:p>
            <a:pPr eaLnBrk="1" hangingPunct="1">
              <a:buFont typeface="Wingdings" pitchFamily="2" charset="2"/>
              <a:buNone/>
            </a:pPr>
            <a:endParaRPr lang="en-US" sz="1200" smtClean="0"/>
          </a:p>
          <a:p>
            <a:pPr eaLnBrk="1" hangingPunct="1">
              <a:buFont typeface="Wingdings" pitchFamily="2" charset="2"/>
              <a:buNone/>
            </a:pPr>
            <a:r>
              <a:rPr lang="en-US" sz="2800" u="sng" smtClean="0"/>
              <a:t>  Cost of GAFS		$ 212</a:t>
            </a:r>
          </a:p>
          <a:p>
            <a:pPr eaLnBrk="1" hangingPunct="1">
              <a:buFont typeface="Wingdings" pitchFamily="2" charset="2"/>
              <a:buNone/>
            </a:pPr>
            <a:r>
              <a:rPr lang="en-US" sz="2800" smtClean="0"/>
              <a:t># of units GAFS		    33</a:t>
            </a:r>
          </a:p>
          <a:p>
            <a:pPr eaLnBrk="1" hangingPunct="1">
              <a:buFont typeface="Wingdings" pitchFamily="2" charset="2"/>
              <a:buNone/>
            </a:pPr>
            <a:endParaRPr lang="en-US" sz="2800" smtClean="0"/>
          </a:p>
          <a:p>
            <a:pPr eaLnBrk="1" hangingPunct="1">
              <a:buFont typeface="Wingdings" pitchFamily="2" charset="2"/>
              <a:buNone/>
            </a:pPr>
            <a:r>
              <a:rPr lang="en-US" sz="2800" b="1" smtClean="0">
                <a:solidFill>
                  <a:srgbClr val="FF3300"/>
                </a:solidFill>
              </a:rPr>
              <a:t>Cost of Goods Sold:</a:t>
            </a:r>
            <a:endParaRPr lang="en-US" sz="2800" b="1" smtClean="0"/>
          </a:p>
          <a:p>
            <a:pPr lvl="1" eaLnBrk="1" hangingPunct="1">
              <a:buFont typeface="Wingdings" pitchFamily="2" charset="2"/>
              <a:buNone/>
            </a:pPr>
            <a:r>
              <a:rPr lang="en-US" smtClean="0"/>
              <a:t>18 units sold @ $6.42 cost =  </a:t>
            </a:r>
            <a:r>
              <a:rPr lang="en-US" b="1" smtClean="0">
                <a:solidFill>
                  <a:srgbClr val="FF3300"/>
                </a:solidFill>
              </a:rPr>
              <a:t>$116</a:t>
            </a:r>
            <a:r>
              <a:rPr lang="en-US" smtClean="0">
                <a:solidFill>
                  <a:schemeClr val="tx2"/>
                </a:solidFill>
              </a:rPr>
              <a:t> (rounded)</a:t>
            </a:r>
            <a:endParaRPr lang="en-US" smtClean="0"/>
          </a:p>
          <a:p>
            <a:pPr eaLnBrk="1" hangingPunct="1">
              <a:buFont typeface="Wingdings" pitchFamily="2" charset="2"/>
              <a:buNone/>
            </a:pPr>
            <a:endParaRPr lang="en-US" sz="2800" smtClean="0"/>
          </a:p>
          <a:p>
            <a:pPr eaLnBrk="1" hangingPunct="1">
              <a:buFont typeface="Wingdings" pitchFamily="2" charset="2"/>
              <a:buNone/>
            </a:pPr>
            <a:r>
              <a:rPr lang="en-US" sz="2800" b="1" smtClean="0">
                <a:solidFill>
                  <a:srgbClr val="FF3300"/>
                </a:solidFill>
              </a:rPr>
              <a:t>Ending Inventory:</a:t>
            </a:r>
          </a:p>
          <a:p>
            <a:pPr lvl="1" eaLnBrk="1" hangingPunct="1">
              <a:buFont typeface="Wingdings" pitchFamily="2" charset="2"/>
              <a:buNone/>
            </a:pPr>
            <a:r>
              <a:rPr lang="en-US" smtClean="0"/>
              <a:t>15 units remaining @ $6.42 cost =  </a:t>
            </a:r>
            <a:r>
              <a:rPr lang="en-US" b="1" smtClean="0">
                <a:solidFill>
                  <a:srgbClr val="FF3300"/>
                </a:solidFill>
              </a:rPr>
              <a:t>$  96</a:t>
            </a:r>
            <a:r>
              <a:rPr lang="en-US" smtClean="0">
                <a:solidFill>
                  <a:schemeClr val="tx2"/>
                </a:solidFill>
              </a:rPr>
              <a:t> (rounded)</a:t>
            </a:r>
          </a:p>
        </p:txBody>
      </p:sp>
      <p:sp>
        <p:nvSpPr>
          <p:cNvPr id="30726" name="AutoShape 6"/>
          <p:cNvSpPr>
            <a:spLocks noChangeArrowheads="1"/>
          </p:cNvSpPr>
          <p:nvPr/>
        </p:nvSpPr>
        <p:spPr bwMode="auto">
          <a:xfrm>
            <a:off x="3352800" y="2133600"/>
            <a:ext cx="673100" cy="292100"/>
          </a:xfrm>
          <a:prstGeom prst="rightArrow">
            <a:avLst>
              <a:gd name="adj1" fmla="val 50000"/>
              <a:gd name="adj2" fmla="val 115228"/>
            </a:avLst>
          </a:prstGeom>
          <a:solidFill>
            <a:schemeClr val="tx2"/>
          </a:solidFill>
          <a:ln w="12700">
            <a:solidFill>
              <a:srgbClr val="000000"/>
            </a:solidFill>
            <a:miter lim="800000"/>
            <a:headEnd/>
            <a:tailEnd/>
          </a:ln>
        </p:spPr>
        <p:txBody>
          <a:bodyPr wrap="none" anchor="ctr"/>
          <a:lstStyle/>
          <a:p>
            <a:endParaRPr lang="en-US"/>
          </a:p>
        </p:txBody>
      </p:sp>
      <p:sp>
        <p:nvSpPr>
          <p:cNvPr id="727047" name="Rectangle 7"/>
          <p:cNvSpPr>
            <a:spLocks noChangeArrowheads="1"/>
          </p:cNvSpPr>
          <p:nvPr/>
        </p:nvSpPr>
        <p:spPr bwMode="auto">
          <a:xfrm>
            <a:off x="6019800" y="2057400"/>
            <a:ext cx="1143000" cy="304800"/>
          </a:xfrm>
          <a:prstGeom prst="rect">
            <a:avLst/>
          </a:prstGeom>
          <a:solidFill>
            <a:schemeClr val="bg1"/>
          </a:solidFill>
          <a:ln w="12700">
            <a:noFill/>
            <a:miter lim="800000"/>
            <a:headEnd/>
            <a:tailEnd/>
          </a:ln>
          <a:effectLst/>
        </p:spPr>
        <p:txBody>
          <a:bodyPr wrap="none" lIns="90488" tIns="44450" rIns="90488" bIns="44450" anchor="ctr"/>
          <a:lstStyle/>
          <a:p>
            <a:pPr algn="ctr" eaLnBrk="0" hangingPunct="0">
              <a:defRPr/>
            </a:pPr>
            <a:r>
              <a:rPr lang="en-US" sz="3200" b="1">
                <a:solidFill>
                  <a:schemeClr val="tx2"/>
                </a:solidFill>
                <a:effectLst>
                  <a:outerShdw blurRad="38100" dist="38100" dir="2700000" algn="tl">
                    <a:srgbClr val="C0C0C0"/>
                  </a:outerShdw>
                </a:effectLst>
                <a:latin typeface="Arial" charset="0"/>
              </a:rPr>
              <a:t> =  $6.42/unit</a:t>
            </a:r>
          </a:p>
        </p:txBody>
      </p:sp>
      <p:sp>
        <p:nvSpPr>
          <p:cNvPr id="30728" name="Line 8"/>
          <p:cNvSpPr>
            <a:spLocks noChangeShapeType="1"/>
          </p:cNvSpPr>
          <p:nvPr/>
        </p:nvSpPr>
        <p:spPr bwMode="auto">
          <a:xfrm>
            <a:off x="685800" y="3048000"/>
            <a:ext cx="777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049" name="Line 9"/>
          <p:cNvSpPr>
            <a:spLocks noChangeShapeType="1"/>
          </p:cNvSpPr>
          <p:nvPr/>
        </p:nvSpPr>
        <p:spPr bwMode="auto">
          <a:xfrm flipH="1">
            <a:off x="4953000" y="2438400"/>
            <a:ext cx="1676400" cy="2971800"/>
          </a:xfrm>
          <a:prstGeom prst="line">
            <a:avLst/>
          </a:prstGeom>
          <a:noFill/>
          <a:ln w="38100">
            <a:solidFill>
              <a:srgbClr val="66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27049"/>
                                        </p:tgtEl>
                                        <p:attrNameLst>
                                          <p:attrName>style.visibility</p:attrName>
                                        </p:attrNameLst>
                                      </p:cBhvr>
                                      <p:to>
                                        <p:strVal val="visible"/>
                                      </p:to>
                                    </p:set>
                                    <p:animEffect transition="in" filter="wipe(up)">
                                      <p:cBhvr>
                                        <p:cTn id="7" dur="500"/>
                                        <p:tgtEl>
                                          <p:spTgt spid="72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9092" name="Rectangle 4"/>
          <p:cNvSpPr>
            <a:spLocks noChangeArrowheads="1"/>
          </p:cNvSpPr>
          <p:nvPr/>
        </p:nvSpPr>
        <p:spPr bwMode="auto">
          <a:xfrm>
            <a:off x="671513" y="635000"/>
            <a:ext cx="7827962" cy="1185863"/>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4400">
                <a:solidFill>
                  <a:schemeClr val="tx2"/>
                </a:solidFill>
                <a:effectLst>
                  <a:outerShdw blurRad="38100" dist="38100" dir="2700000" algn="tl">
                    <a:srgbClr val="C0C0C0"/>
                  </a:outerShdw>
                </a:effectLst>
                <a:latin typeface="Times New Roman" pitchFamily="18" charset="0"/>
              </a:rPr>
              <a:t>Income Statements </a:t>
            </a:r>
            <a:r>
              <a:rPr lang="en-US" sz="2800">
                <a:solidFill>
                  <a:schemeClr val="tx2"/>
                </a:solidFill>
                <a:effectLst>
                  <a:outerShdw blurRad="38100" dist="38100" dir="2700000" algn="tl">
                    <a:srgbClr val="C0C0C0"/>
                  </a:outerShdw>
                </a:effectLst>
                <a:latin typeface="Times New Roman" pitchFamily="18" charset="0"/>
              </a:rPr>
              <a:t/>
            </a:r>
            <a:br>
              <a:rPr lang="en-US" sz="2800">
                <a:solidFill>
                  <a:schemeClr val="tx2"/>
                </a:solidFill>
                <a:effectLst>
                  <a:outerShdw blurRad="38100" dist="38100" dir="2700000" algn="tl">
                    <a:srgbClr val="C0C0C0"/>
                  </a:outerShdw>
                </a:effectLst>
                <a:latin typeface="Times New Roman" pitchFamily="18" charset="0"/>
              </a:rPr>
            </a:br>
            <a:r>
              <a:rPr lang="en-US" sz="2800">
                <a:solidFill>
                  <a:schemeClr val="tx2"/>
                </a:solidFill>
                <a:effectLst>
                  <a:outerShdw blurRad="38100" dist="38100" dir="2700000" algn="tl">
                    <a:srgbClr val="C0C0C0"/>
                  </a:outerShdw>
                </a:effectLst>
                <a:latin typeface="Times New Roman" pitchFamily="18" charset="0"/>
              </a:rPr>
              <a:t>[Given operating expenses of $50 and a 40% tax rate]</a:t>
            </a:r>
          </a:p>
        </p:txBody>
      </p:sp>
      <p:sp>
        <p:nvSpPr>
          <p:cNvPr id="31749" name="Line 5"/>
          <p:cNvSpPr>
            <a:spLocks noChangeShapeType="1"/>
          </p:cNvSpPr>
          <p:nvPr/>
        </p:nvSpPr>
        <p:spPr bwMode="auto">
          <a:xfrm>
            <a:off x="768350" y="1905000"/>
            <a:ext cx="7607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9094" name="Rectangle 6"/>
          <p:cNvSpPr>
            <a:spLocks noChangeArrowheads="1"/>
          </p:cNvSpPr>
          <p:nvPr/>
        </p:nvSpPr>
        <p:spPr bwMode="auto">
          <a:xfrm>
            <a:off x="533400" y="2057400"/>
            <a:ext cx="8001000" cy="4343400"/>
          </a:xfrm>
          <a:prstGeom prst="rect">
            <a:avLst/>
          </a:prstGeom>
          <a:noFill/>
          <a:ln w="12700">
            <a:noFill/>
            <a:miter lim="800000"/>
            <a:headEnd/>
            <a:tailEnd/>
          </a:ln>
          <a:effectLst/>
        </p:spPr>
        <p:txBody>
          <a:bodyPr lIns="90488" tIns="44450" rIns="90488" bIns="44450"/>
          <a:lstStyle/>
          <a:p>
            <a:pPr marL="285750" indent="-285750" eaLnBrk="0" hangingPunct="0">
              <a:spcBef>
                <a:spcPct val="20000"/>
              </a:spcBef>
              <a:tabLst>
                <a:tab pos="2743200" algn="l"/>
              </a:tabLst>
              <a:defRPr/>
            </a:pPr>
            <a:r>
              <a:rPr lang="en-US" sz="3200">
                <a:effectLst>
                  <a:outerShdw blurRad="38100" dist="38100" dir="2700000" algn="tl">
                    <a:srgbClr val="C0C0C0"/>
                  </a:outerShdw>
                </a:effectLst>
                <a:latin typeface="Book Antiqua" pitchFamily="18" charset="0"/>
              </a:rPr>
              <a:t> 		</a:t>
            </a:r>
            <a:r>
              <a:rPr lang="en-US" b="1" u="sng">
                <a:latin typeface="Arial" charset="0"/>
              </a:rPr>
              <a:t>FIFO		LIFO		Wt. Avg.</a:t>
            </a:r>
          </a:p>
          <a:p>
            <a:pPr marL="285750" indent="-285750" eaLnBrk="0" hangingPunct="0">
              <a:spcBef>
                <a:spcPct val="20000"/>
              </a:spcBef>
              <a:tabLst>
                <a:tab pos="2743200" algn="l"/>
              </a:tabLst>
              <a:defRPr/>
            </a:pPr>
            <a:r>
              <a:rPr lang="en-US" sz="2800">
                <a:latin typeface="Arial" charset="0"/>
              </a:rPr>
              <a:t>Sales	$270		$270		$  270</a:t>
            </a:r>
          </a:p>
          <a:p>
            <a:pPr marL="285750" indent="-285750" eaLnBrk="0" hangingPunct="0">
              <a:spcBef>
                <a:spcPct val="20000"/>
              </a:spcBef>
              <a:tabLst>
                <a:tab pos="2743200" algn="l"/>
              </a:tabLst>
              <a:defRPr/>
            </a:pPr>
            <a:r>
              <a:rPr lang="en-US" sz="2800" b="1">
                <a:solidFill>
                  <a:srgbClr val="330099"/>
                </a:solidFill>
                <a:latin typeface="Arial" charset="0"/>
              </a:rPr>
              <a:t>Cost of G. S.	</a:t>
            </a:r>
            <a:r>
              <a:rPr lang="en-US" sz="2800" b="1" u="sng">
                <a:solidFill>
                  <a:srgbClr val="330099"/>
                </a:solidFill>
                <a:latin typeface="Arial" charset="0"/>
              </a:rPr>
              <a:t>    96	</a:t>
            </a:r>
            <a:r>
              <a:rPr lang="en-US" sz="2800" b="1">
                <a:solidFill>
                  <a:srgbClr val="330099"/>
                </a:solidFill>
                <a:latin typeface="Arial" charset="0"/>
              </a:rPr>
              <a:t>	</a:t>
            </a:r>
            <a:r>
              <a:rPr lang="en-US" sz="2800" b="1" u="sng">
                <a:solidFill>
                  <a:srgbClr val="330099"/>
                </a:solidFill>
                <a:latin typeface="Arial" charset="0"/>
              </a:rPr>
              <a:t>  137	</a:t>
            </a:r>
            <a:r>
              <a:rPr lang="en-US" sz="2800" b="1">
                <a:solidFill>
                  <a:srgbClr val="330099"/>
                </a:solidFill>
                <a:latin typeface="Arial" charset="0"/>
              </a:rPr>
              <a:t>	</a:t>
            </a:r>
            <a:r>
              <a:rPr lang="en-US" sz="2800" b="1" u="sng">
                <a:solidFill>
                  <a:srgbClr val="330099"/>
                </a:solidFill>
                <a:latin typeface="Arial" charset="0"/>
              </a:rPr>
              <a:t>    116</a:t>
            </a:r>
            <a:endParaRPr lang="en-US" sz="2800" b="1">
              <a:solidFill>
                <a:srgbClr val="330099"/>
              </a:solidFill>
              <a:latin typeface="Arial" charset="0"/>
            </a:endParaRPr>
          </a:p>
          <a:p>
            <a:pPr marL="285750" indent="-285750" eaLnBrk="0" hangingPunct="0">
              <a:spcBef>
                <a:spcPct val="20000"/>
              </a:spcBef>
              <a:tabLst>
                <a:tab pos="2743200" algn="l"/>
              </a:tabLst>
              <a:defRPr/>
            </a:pPr>
            <a:r>
              <a:rPr lang="en-US" sz="2800">
                <a:latin typeface="Arial" charset="0"/>
              </a:rPr>
              <a:t>Gross Margin	  174		  133		    154</a:t>
            </a:r>
          </a:p>
          <a:p>
            <a:pPr marL="285750" indent="-285750" eaLnBrk="0" hangingPunct="0">
              <a:spcBef>
                <a:spcPct val="20000"/>
              </a:spcBef>
              <a:tabLst>
                <a:tab pos="2743200" algn="l"/>
              </a:tabLst>
              <a:defRPr/>
            </a:pPr>
            <a:r>
              <a:rPr lang="en-US" sz="2800">
                <a:latin typeface="Arial" charset="0"/>
              </a:rPr>
              <a:t>Oper. exp.	</a:t>
            </a:r>
            <a:r>
              <a:rPr lang="en-US" sz="2800" u="sng">
                <a:latin typeface="Arial" charset="0"/>
              </a:rPr>
              <a:t>    50	</a:t>
            </a:r>
            <a:r>
              <a:rPr lang="en-US" sz="2800">
                <a:latin typeface="Arial" charset="0"/>
              </a:rPr>
              <a:t>	</a:t>
            </a:r>
            <a:r>
              <a:rPr lang="en-US" sz="2800" u="sng">
                <a:latin typeface="Arial" charset="0"/>
              </a:rPr>
              <a:t>    50	</a:t>
            </a:r>
            <a:r>
              <a:rPr lang="en-US" sz="2800">
                <a:latin typeface="Arial" charset="0"/>
              </a:rPr>
              <a:t>	</a:t>
            </a:r>
            <a:r>
              <a:rPr lang="en-US" sz="2800" u="sng">
                <a:latin typeface="Arial" charset="0"/>
              </a:rPr>
              <a:t>      50</a:t>
            </a:r>
            <a:endParaRPr lang="en-US" sz="2800">
              <a:latin typeface="Arial" charset="0"/>
            </a:endParaRPr>
          </a:p>
          <a:p>
            <a:pPr marL="285750" indent="-285750" eaLnBrk="0" hangingPunct="0">
              <a:spcBef>
                <a:spcPct val="20000"/>
              </a:spcBef>
              <a:tabLst>
                <a:tab pos="2743200" algn="l"/>
              </a:tabLst>
              <a:defRPr/>
            </a:pPr>
            <a:r>
              <a:rPr lang="en-US" sz="2800">
                <a:latin typeface="Arial" charset="0"/>
              </a:rPr>
              <a:t>Pretax Inc.	  124		    83		    104</a:t>
            </a:r>
          </a:p>
          <a:p>
            <a:pPr marL="285750" indent="-285750" eaLnBrk="0" hangingPunct="0">
              <a:spcBef>
                <a:spcPct val="20000"/>
              </a:spcBef>
              <a:tabLst>
                <a:tab pos="2743200" algn="l"/>
              </a:tabLst>
              <a:defRPr/>
            </a:pPr>
            <a:r>
              <a:rPr lang="en-US" sz="2800" b="1">
                <a:latin typeface="Arial" charset="0"/>
              </a:rPr>
              <a:t>Taxes (40%)	</a:t>
            </a:r>
            <a:r>
              <a:rPr lang="en-US" sz="2800" b="1" u="sng">
                <a:solidFill>
                  <a:srgbClr val="FF0066"/>
                </a:solidFill>
                <a:latin typeface="Arial" charset="0"/>
              </a:rPr>
              <a:t>    50</a:t>
            </a:r>
            <a:r>
              <a:rPr lang="en-US" sz="2800" b="1" u="sng">
                <a:solidFill>
                  <a:srgbClr val="FF3300"/>
                </a:solidFill>
                <a:latin typeface="Arial" charset="0"/>
              </a:rPr>
              <a:t>	</a:t>
            </a:r>
            <a:r>
              <a:rPr lang="en-US" sz="2800" b="1">
                <a:solidFill>
                  <a:srgbClr val="FF3300"/>
                </a:solidFill>
                <a:latin typeface="Arial" charset="0"/>
              </a:rPr>
              <a:t>	</a:t>
            </a:r>
            <a:r>
              <a:rPr lang="en-US" sz="2800" b="1" u="sng">
                <a:solidFill>
                  <a:srgbClr val="FF3300"/>
                </a:solidFill>
                <a:latin typeface="Arial" charset="0"/>
              </a:rPr>
              <a:t>    33	</a:t>
            </a:r>
            <a:r>
              <a:rPr lang="en-US" sz="2800" b="1">
                <a:solidFill>
                  <a:srgbClr val="FF3300"/>
                </a:solidFill>
                <a:latin typeface="Arial" charset="0"/>
              </a:rPr>
              <a:t>	</a:t>
            </a:r>
            <a:r>
              <a:rPr lang="en-US" sz="2800" b="1" u="sng">
                <a:solidFill>
                  <a:srgbClr val="FF3300"/>
                </a:solidFill>
                <a:latin typeface="Arial" charset="0"/>
              </a:rPr>
              <a:t>      42</a:t>
            </a:r>
            <a:endParaRPr lang="en-US" sz="2800" b="1">
              <a:latin typeface="Arial" charset="0"/>
            </a:endParaRPr>
          </a:p>
          <a:p>
            <a:pPr marL="285750" indent="-285750" eaLnBrk="0" hangingPunct="0">
              <a:spcBef>
                <a:spcPct val="20000"/>
              </a:spcBef>
              <a:tabLst>
                <a:tab pos="2743200" algn="l"/>
              </a:tabLst>
              <a:defRPr/>
            </a:pPr>
            <a:r>
              <a:rPr lang="en-US" sz="2800" b="1">
                <a:solidFill>
                  <a:srgbClr val="FF0000"/>
                </a:solidFill>
                <a:latin typeface="Arial" charset="0"/>
              </a:rPr>
              <a:t>Net Income	$  74 		$  50 		$    62</a:t>
            </a:r>
          </a:p>
        </p:txBody>
      </p:sp>
      <p:sp>
        <p:nvSpPr>
          <p:cNvPr id="31751" name="Line 7"/>
          <p:cNvSpPr>
            <a:spLocks noChangeShapeType="1"/>
          </p:cNvSpPr>
          <p:nvPr/>
        </p:nvSpPr>
        <p:spPr bwMode="auto">
          <a:xfrm>
            <a:off x="3359150" y="6172200"/>
            <a:ext cx="749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8"/>
          <p:cNvSpPr>
            <a:spLocks noChangeShapeType="1"/>
          </p:cNvSpPr>
          <p:nvPr/>
        </p:nvSpPr>
        <p:spPr bwMode="auto">
          <a:xfrm>
            <a:off x="3359150" y="6248400"/>
            <a:ext cx="749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9"/>
          <p:cNvSpPr>
            <a:spLocks noChangeShapeType="1"/>
          </p:cNvSpPr>
          <p:nvPr/>
        </p:nvSpPr>
        <p:spPr bwMode="auto">
          <a:xfrm>
            <a:off x="5264150" y="6172200"/>
            <a:ext cx="749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4" name="Line 10"/>
          <p:cNvSpPr>
            <a:spLocks noChangeShapeType="1"/>
          </p:cNvSpPr>
          <p:nvPr/>
        </p:nvSpPr>
        <p:spPr bwMode="auto">
          <a:xfrm>
            <a:off x="7092950" y="6172200"/>
            <a:ext cx="831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11"/>
          <p:cNvSpPr>
            <a:spLocks noChangeShapeType="1"/>
          </p:cNvSpPr>
          <p:nvPr/>
        </p:nvSpPr>
        <p:spPr bwMode="auto">
          <a:xfrm>
            <a:off x="7092950" y="6248400"/>
            <a:ext cx="831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2"/>
          <p:cNvSpPr>
            <a:spLocks noChangeShapeType="1"/>
          </p:cNvSpPr>
          <p:nvPr/>
        </p:nvSpPr>
        <p:spPr bwMode="auto">
          <a:xfrm>
            <a:off x="5264150" y="6248400"/>
            <a:ext cx="749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9101" name="Text Box 13"/>
          <p:cNvSpPr txBox="1">
            <a:spLocks noChangeArrowheads="1"/>
          </p:cNvSpPr>
          <p:nvPr/>
        </p:nvSpPr>
        <p:spPr bwMode="auto">
          <a:xfrm>
            <a:off x="1295400" y="1905000"/>
            <a:ext cx="2057400" cy="485775"/>
          </a:xfrm>
          <a:prstGeom prst="rect">
            <a:avLst/>
          </a:prstGeom>
          <a:solidFill>
            <a:srgbClr val="FFFF00"/>
          </a:solidFill>
          <a:ln w="28575">
            <a:solidFill>
              <a:srgbClr val="FF0000"/>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(18</a:t>
            </a:r>
            <a:r>
              <a:rPr lang="en-US" sz="2000" b="1">
                <a:latin typeface="Arial" charset="0"/>
              </a:rPr>
              <a:t>@</a:t>
            </a:r>
            <a:r>
              <a:rPr lang="en-US" b="1">
                <a:latin typeface="Arial" charset="0"/>
              </a:rPr>
              <a:t>$15)=</a:t>
            </a:r>
          </a:p>
        </p:txBody>
      </p:sp>
      <p:sp>
        <p:nvSpPr>
          <p:cNvPr id="729102" name="Line 14"/>
          <p:cNvSpPr>
            <a:spLocks noChangeShapeType="1"/>
          </p:cNvSpPr>
          <p:nvPr/>
        </p:nvSpPr>
        <p:spPr bwMode="auto">
          <a:xfrm>
            <a:off x="1905000" y="2362200"/>
            <a:ext cx="13716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9094">
                                            <p:txEl>
                                              <p:pRg st="0" end="0"/>
                                            </p:txEl>
                                          </p:spTgt>
                                        </p:tgtEl>
                                        <p:attrNameLst>
                                          <p:attrName>style.visibility</p:attrName>
                                        </p:attrNameLst>
                                      </p:cBhvr>
                                      <p:to>
                                        <p:strVal val="visible"/>
                                      </p:to>
                                    </p:set>
                                    <p:anim calcmode="lin" valueType="num">
                                      <p:cBhvr additive="base">
                                        <p:cTn id="7" dur="500" fill="hold"/>
                                        <p:tgtEl>
                                          <p:spTgt spid="7290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90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729101"/>
                                        </p:tgtEl>
                                        <p:attrNameLst>
                                          <p:attrName>style.visibility</p:attrName>
                                        </p:attrNameLst>
                                      </p:cBhvr>
                                      <p:to>
                                        <p:strVal val="visible"/>
                                      </p:to>
                                    </p:set>
                                    <p:anim to="" calcmode="lin" valueType="num">
                                      <p:cBhvr>
                                        <p:cTn id="13" dur="1" fill="hold"/>
                                        <p:tgtEl>
                                          <p:spTgt spid="729101"/>
                                        </p:tgtEl>
                                        <p:attrNameLst>
                                          <p:attrName/>
                                        </p:attrNameLst>
                                      </p:cBhvr>
                                    </p:anim>
                                  </p:childTnLst>
                                </p:cTn>
                              </p:par>
                              <p:par>
                                <p:cTn id="14" presetID="22" presetClass="entr" presetSubtype="1" fill="hold" grpId="0" nodeType="withEffect">
                                  <p:stCondLst>
                                    <p:cond delay="0"/>
                                  </p:stCondLst>
                                  <p:childTnLst>
                                    <p:set>
                                      <p:cBhvr>
                                        <p:cTn id="15" dur="1" fill="hold">
                                          <p:stCondLst>
                                            <p:cond delay="0"/>
                                          </p:stCondLst>
                                        </p:cTn>
                                        <p:tgtEl>
                                          <p:spTgt spid="729102"/>
                                        </p:tgtEl>
                                        <p:attrNameLst>
                                          <p:attrName>style.visibility</p:attrName>
                                        </p:attrNameLst>
                                      </p:cBhvr>
                                      <p:to>
                                        <p:strVal val="visible"/>
                                      </p:to>
                                    </p:set>
                                    <p:animEffect transition="in" filter="wipe(up)">
                                      <p:cBhvr>
                                        <p:cTn id="16" dur="500"/>
                                        <p:tgtEl>
                                          <p:spTgt spid="729102"/>
                                        </p:tgtEl>
                                      </p:cBhvr>
                                    </p:animEffect>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729094">
                                            <p:txEl>
                                              <p:pRg st="1" end="1"/>
                                            </p:txEl>
                                          </p:spTgt>
                                        </p:tgtEl>
                                        <p:attrNameLst>
                                          <p:attrName>style.visibility</p:attrName>
                                        </p:attrNameLst>
                                      </p:cBhvr>
                                      <p:to>
                                        <p:strVal val="visible"/>
                                      </p:to>
                                    </p:set>
                                    <p:anim calcmode="lin" valueType="num">
                                      <p:cBhvr additive="base">
                                        <p:cTn id="20" dur="500" fill="hold"/>
                                        <p:tgtEl>
                                          <p:spTgt spid="729094">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290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29094">
                                            <p:txEl>
                                              <p:pRg st="2" end="2"/>
                                            </p:txEl>
                                          </p:spTgt>
                                        </p:tgtEl>
                                        <p:attrNameLst>
                                          <p:attrName>style.visibility</p:attrName>
                                        </p:attrNameLst>
                                      </p:cBhvr>
                                      <p:to>
                                        <p:strVal val="visible"/>
                                      </p:to>
                                    </p:set>
                                    <p:anim calcmode="lin" valueType="num">
                                      <p:cBhvr additive="base">
                                        <p:cTn id="26" dur="500" fill="hold"/>
                                        <p:tgtEl>
                                          <p:spTgt spid="729094">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290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29094">
                                            <p:txEl>
                                              <p:pRg st="3" end="3"/>
                                            </p:txEl>
                                          </p:spTgt>
                                        </p:tgtEl>
                                        <p:attrNameLst>
                                          <p:attrName>style.visibility</p:attrName>
                                        </p:attrNameLst>
                                      </p:cBhvr>
                                      <p:to>
                                        <p:strVal val="visible"/>
                                      </p:to>
                                    </p:set>
                                    <p:anim calcmode="lin" valueType="num">
                                      <p:cBhvr additive="base">
                                        <p:cTn id="32" dur="500" fill="hold"/>
                                        <p:tgtEl>
                                          <p:spTgt spid="729094">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290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729094">
                                            <p:txEl>
                                              <p:pRg st="4" end="4"/>
                                            </p:txEl>
                                          </p:spTgt>
                                        </p:tgtEl>
                                        <p:attrNameLst>
                                          <p:attrName>style.visibility</p:attrName>
                                        </p:attrNameLst>
                                      </p:cBhvr>
                                      <p:to>
                                        <p:strVal val="visible"/>
                                      </p:to>
                                    </p:set>
                                    <p:anim calcmode="lin" valueType="num">
                                      <p:cBhvr additive="base">
                                        <p:cTn id="38" dur="500" fill="hold"/>
                                        <p:tgtEl>
                                          <p:spTgt spid="729094">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290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29094">
                                            <p:txEl>
                                              <p:pRg st="5" end="5"/>
                                            </p:txEl>
                                          </p:spTgt>
                                        </p:tgtEl>
                                        <p:attrNameLst>
                                          <p:attrName>style.visibility</p:attrName>
                                        </p:attrNameLst>
                                      </p:cBhvr>
                                      <p:to>
                                        <p:strVal val="visible"/>
                                      </p:to>
                                    </p:set>
                                    <p:anim calcmode="lin" valueType="num">
                                      <p:cBhvr additive="base">
                                        <p:cTn id="44" dur="500" fill="hold"/>
                                        <p:tgtEl>
                                          <p:spTgt spid="729094">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290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29094">
                                            <p:txEl>
                                              <p:pRg st="6" end="6"/>
                                            </p:txEl>
                                          </p:spTgt>
                                        </p:tgtEl>
                                        <p:attrNameLst>
                                          <p:attrName>style.visibility</p:attrName>
                                        </p:attrNameLst>
                                      </p:cBhvr>
                                      <p:to>
                                        <p:strVal val="visible"/>
                                      </p:to>
                                    </p:set>
                                    <p:anim calcmode="lin" valueType="num">
                                      <p:cBhvr additive="base">
                                        <p:cTn id="50" dur="500" fill="hold"/>
                                        <p:tgtEl>
                                          <p:spTgt spid="729094">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290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29094">
                                            <p:txEl>
                                              <p:pRg st="7" end="7"/>
                                            </p:txEl>
                                          </p:spTgt>
                                        </p:tgtEl>
                                        <p:attrNameLst>
                                          <p:attrName>style.visibility</p:attrName>
                                        </p:attrNameLst>
                                      </p:cBhvr>
                                      <p:to>
                                        <p:strVal val="visible"/>
                                      </p:to>
                                    </p:set>
                                    <p:anim calcmode="lin" valueType="num">
                                      <p:cBhvr additive="base">
                                        <p:cTn id="56" dur="500" fill="hold"/>
                                        <p:tgtEl>
                                          <p:spTgt spid="729094">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2909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4" grpId="0" build="p" autoUpdateAnimBg="0"/>
      <p:bldP spid="729101" grpId="0" animBg="1"/>
      <p:bldP spid="7291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2"/>
          <p:cNvSpPr>
            <a:spLocks noGrp="1"/>
          </p:cNvSpPr>
          <p:nvPr>
            <p:ph type="sldNum" sz="quarter" idx="4294967295"/>
          </p:nvPr>
        </p:nvSpPr>
        <p:spPr bwMode="auto">
          <a:xfrm>
            <a:off x="8305800" y="6477000"/>
            <a:ext cx="8382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t>5-</a:t>
            </a:r>
            <a:fld id="{59A6CA6E-E3BE-465C-95BC-8DC2F69C1F1F}" type="slidenum">
              <a:rPr lang="en-US"/>
              <a:pPr eaLnBrk="1" hangingPunct="1"/>
              <a:t>29</a:t>
            </a:fld>
            <a:endParaRPr lang="en-US"/>
          </a:p>
        </p:txBody>
      </p:sp>
      <p:sp>
        <p:nvSpPr>
          <p:cNvPr id="3076" name="Rectangle 2"/>
          <p:cNvSpPr>
            <a:spLocks noGrp="1" noChangeArrowheads="1"/>
          </p:cNvSpPr>
          <p:nvPr>
            <p:ph type="title"/>
          </p:nvPr>
        </p:nvSpPr>
        <p:spPr/>
        <p:txBody>
          <a:bodyPr lIns="90488" tIns="44450" rIns="90488" bIns="44450"/>
          <a:lstStyle/>
          <a:p>
            <a:pPr eaLnBrk="1" hangingPunct="1"/>
            <a:r>
              <a:rPr lang="en-US" smtClean="0"/>
              <a:t>Effect of Cost Flow on Balance Sheet</a:t>
            </a:r>
          </a:p>
        </p:txBody>
      </p:sp>
      <p:graphicFrame>
        <p:nvGraphicFramePr>
          <p:cNvPr id="3074" name="Object 3"/>
          <p:cNvGraphicFramePr>
            <a:graphicFrameLocks noChangeAspect="1"/>
          </p:cNvGraphicFramePr>
          <p:nvPr/>
        </p:nvGraphicFramePr>
        <p:xfrm>
          <a:off x="1371600" y="3829050"/>
          <a:ext cx="6800850" cy="1352550"/>
        </p:xfrm>
        <a:graphic>
          <a:graphicData uri="http://schemas.openxmlformats.org/presentationml/2006/ole">
            <mc:AlternateContent xmlns:mc="http://schemas.openxmlformats.org/markup-compatibility/2006">
              <mc:Choice xmlns:v="urn:schemas-microsoft-com:vml" Requires="v">
                <p:oleObj spid="_x0000_s3081" name="Worksheet" r:id="rId5" imgW="3495675" imgH="695325" progId="Excel.Sheet.8">
                  <p:embed/>
                </p:oleObj>
              </mc:Choice>
              <mc:Fallback>
                <p:oleObj name="Worksheet" r:id="rId5" imgW="3495675" imgH="69532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829050"/>
                        <a:ext cx="68008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4"/>
          <p:cNvSpPr txBox="1">
            <a:spLocks noChangeArrowheads="1"/>
          </p:cNvSpPr>
          <p:nvPr/>
        </p:nvSpPr>
        <p:spPr bwMode="auto">
          <a:xfrm>
            <a:off x="609600" y="1752600"/>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2800" b="1"/>
              <a:t>Since total product costs are allocated between costs of goods sold and ending inventory, the cost flow method used affects its balance sheet as well.</a:t>
            </a: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pPr>
              <a:defRPr/>
            </a:pPr>
            <a:r>
              <a:rPr lang="en-US"/>
              <a:t>5- </a:t>
            </a:r>
            <a:fld id="{30FB94DC-FCFA-494F-8BA9-7B5C6B0A2924}" type="slidenum">
              <a:rPr lang="en-US"/>
              <a:pPr>
                <a:defRPr/>
              </a:pPr>
              <a:t>3</a:t>
            </a:fld>
            <a:endParaRPr lang="en-US" sz="1400" b="0">
              <a:solidFill>
                <a:schemeClr val="tx1"/>
              </a:solidFill>
              <a:latin typeface="Times New Roman" pitchFamily="18" charset="0"/>
            </a:endParaRPr>
          </a:p>
        </p:txBody>
      </p:sp>
      <p:sp>
        <p:nvSpPr>
          <p:cNvPr id="307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4"/>
          <p:cNvSpPr>
            <a:spLocks noGrp="1" noChangeArrowheads="1"/>
          </p:cNvSpPr>
          <p:nvPr>
            <p:ph type="title"/>
          </p:nvPr>
        </p:nvSpPr>
        <p:spPr/>
        <p:txBody>
          <a:bodyPr/>
          <a:lstStyle/>
          <a:p>
            <a:pPr>
              <a:defRPr/>
            </a:pPr>
            <a:r>
              <a:rPr lang="en-US" smtClean="0"/>
              <a:t>Inventory Cost</a:t>
            </a:r>
          </a:p>
        </p:txBody>
      </p:sp>
      <p:sp>
        <p:nvSpPr>
          <p:cNvPr id="26629" name="Rectangle 5"/>
          <p:cNvSpPr>
            <a:spLocks noGrp="1" noChangeArrowheads="1"/>
          </p:cNvSpPr>
          <p:nvPr>
            <p:ph type="body" sz="half" idx="1"/>
          </p:nvPr>
        </p:nvSpPr>
        <p:spPr>
          <a:xfrm>
            <a:off x="381000" y="1600200"/>
            <a:ext cx="5334000" cy="3048000"/>
          </a:xfrm>
          <a:noFill/>
        </p:spPr>
        <p:txBody>
          <a:bodyPr/>
          <a:lstStyle/>
          <a:p>
            <a:pPr>
              <a:buFont typeface="Monotype Sorts" pitchFamily="2" charset="2"/>
              <a:buNone/>
            </a:pPr>
            <a:r>
              <a:rPr lang="en-US" sz="2800" smtClean="0"/>
              <a:t>	The </a:t>
            </a:r>
            <a:r>
              <a:rPr lang="en-US" sz="2800" smtClean="0">
                <a:solidFill>
                  <a:schemeClr val="hlink"/>
                </a:solidFill>
              </a:rPr>
              <a:t>cost principle</a:t>
            </a:r>
            <a:r>
              <a:rPr lang="en-US" sz="2800" smtClean="0"/>
              <a:t> requires that inventory be recorded for the price paid or the consideration given up.</a:t>
            </a:r>
          </a:p>
          <a:p>
            <a:pPr>
              <a:buFont typeface="Monotype Sorts" pitchFamily="2" charset="2"/>
              <a:buNone/>
            </a:pPr>
            <a:r>
              <a:rPr lang="en-US" sz="2800" smtClean="0"/>
              <a:t>	</a:t>
            </a:r>
            <a:r>
              <a:rPr lang="en-US" sz="2800" smtClean="0">
                <a:solidFill>
                  <a:schemeClr val="hlink"/>
                </a:solidFill>
              </a:rPr>
              <a:t>What type of transaction is the purchase of inventory?</a:t>
            </a:r>
          </a:p>
        </p:txBody>
      </p:sp>
      <p:graphicFrame>
        <p:nvGraphicFramePr>
          <p:cNvPr id="3074" name="Object 6"/>
          <p:cNvGraphicFramePr>
            <a:graphicFrameLocks noGrp="1"/>
          </p:cNvGraphicFramePr>
          <p:nvPr>
            <p:ph type="clipArt" sz="half" idx="2"/>
          </p:nvPr>
        </p:nvGraphicFramePr>
        <p:xfrm>
          <a:off x="5867400" y="2292350"/>
          <a:ext cx="2733675" cy="2503488"/>
        </p:xfrm>
        <a:graphic>
          <a:graphicData uri="http://schemas.openxmlformats.org/presentationml/2006/ole">
            <mc:AlternateContent xmlns:mc="http://schemas.openxmlformats.org/markup-compatibility/2006">
              <mc:Choice xmlns:v="urn:schemas-microsoft-com:vml" Requires="v">
                <p:oleObj spid="_x0000_s145411" name="Clip" r:id="rId4" imgW="4625340" imgH="4239768" progId="">
                  <p:embed/>
                </p:oleObj>
              </mc:Choice>
              <mc:Fallback>
                <p:oleObj name="Clip" r:id="rId4" imgW="4625340" imgH="4239768" progId="">
                  <p:embed/>
                  <p:pic>
                    <p:nvPicPr>
                      <p:cNvPr id="0" name="Picture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292350"/>
                        <a:ext cx="273367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Physical Flow</a:t>
            </a:r>
          </a:p>
        </p:txBody>
      </p:sp>
      <p:sp>
        <p:nvSpPr>
          <p:cNvPr id="25603" name="Rectangle 3"/>
          <p:cNvSpPr>
            <a:spLocks noChangeArrowheads="1"/>
          </p:cNvSpPr>
          <p:nvPr/>
        </p:nvSpPr>
        <p:spPr bwMode="auto">
          <a:xfrm>
            <a:off x="914400" y="1866900"/>
            <a:ext cx="4191000" cy="4343400"/>
          </a:xfrm>
          <a:prstGeom prst="rect">
            <a:avLst/>
          </a:prstGeom>
          <a:solidFill>
            <a:schemeClr val="accent1"/>
          </a:solidFill>
          <a:ln w="9525">
            <a:solidFill>
              <a:schemeClr val="tx1"/>
            </a:solidFill>
            <a:miter lim="800000"/>
            <a:headEnd/>
            <a:tailEnd/>
          </a:ln>
        </p:spPr>
        <p:txBody>
          <a:bodyPr anchor="ctr"/>
          <a:lstStyle/>
          <a:p>
            <a:pPr algn="ctr"/>
            <a:r>
              <a:rPr lang="en-US" sz="2400">
                <a:latin typeface="Tahoma" pitchFamily="34" charset="0"/>
              </a:rPr>
              <a:t>Our discussions about inventory cost flow methods pertain to the </a:t>
            </a:r>
            <a:r>
              <a:rPr lang="en-US" sz="2400">
                <a:solidFill>
                  <a:srgbClr val="339933"/>
                </a:solidFill>
                <a:latin typeface="Tahoma" pitchFamily="34" charset="0"/>
              </a:rPr>
              <a:t>flow of costs</a:t>
            </a:r>
            <a:r>
              <a:rPr lang="en-US" sz="2400">
                <a:latin typeface="Tahoma" pitchFamily="34" charset="0"/>
              </a:rPr>
              <a:t> through the accounting records, </a:t>
            </a:r>
            <a:r>
              <a:rPr lang="en-US" sz="2400">
                <a:solidFill>
                  <a:srgbClr val="339933"/>
                </a:solidFill>
                <a:latin typeface="Tahoma" pitchFamily="34" charset="0"/>
              </a:rPr>
              <a:t>not</a:t>
            </a:r>
            <a:r>
              <a:rPr lang="en-US" sz="2400">
                <a:latin typeface="Tahoma" pitchFamily="34" charset="0"/>
              </a:rPr>
              <a:t> the actual physical flow of goods.</a:t>
            </a:r>
            <a:br>
              <a:rPr lang="en-US" sz="2400">
                <a:latin typeface="Tahoma" pitchFamily="34" charset="0"/>
              </a:rPr>
            </a:br>
            <a:endParaRPr lang="en-US" sz="2400">
              <a:latin typeface="Tahoma" pitchFamily="34" charset="0"/>
            </a:endParaRPr>
          </a:p>
          <a:p>
            <a:pPr algn="ctr"/>
            <a:r>
              <a:rPr lang="en-US" sz="2400">
                <a:latin typeface="Tahoma" pitchFamily="34" charset="0"/>
              </a:rPr>
              <a:t>Cost flows can be done on a </a:t>
            </a:r>
            <a:r>
              <a:rPr lang="en-US" sz="2400">
                <a:solidFill>
                  <a:srgbClr val="339933"/>
                </a:solidFill>
                <a:latin typeface="Tahoma" pitchFamily="34" charset="0"/>
              </a:rPr>
              <a:t>different basis</a:t>
            </a:r>
            <a:r>
              <a:rPr lang="en-US" sz="2400">
                <a:latin typeface="Tahoma" pitchFamily="34" charset="0"/>
              </a:rPr>
              <a:t> than physical flow.</a:t>
            </a:r>
          </a:p>
        </p:txBody>
      </p:sp>
      <p:pic>
        <p:nvPicPr>
          <p:cNvPr id="256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13" y="2743200"/>
            <a:ext cx="39639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2"/>
          <p:cNvSpPr txBox="1">
            <a:spLocks noGrp="1"/>
          </p:cNvSpPr>
          <p:nvPr/>
        </p:nvSpPr>
        <p:spPr bwMode="auto">
          <a:xfrm>
            <a:off x="6759575" y="6430963"/>
            <a:ext cx="2193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sz="1000" b="0">
                <a:solidFill>
                  <a:srgbClr val="E10000"/>
                </a:solidFill>
                <a:latin typeface="Times New Roman" pitchFamily="18" charset="0"/>
              </a:rPr>
              <a:t>5-</a:t>
            </a:r>
            <a:fld id="{84F75FC6-0B8E-499D-9F16-D06349438657}" type="slidenum">
              <a:rPr lang="en-US" sz="1000" b="0">
                <a:solidFill>
                  <a:srgbClr val="E10000"/>
                </a:solidFill>
                <a:latin typeface="Times New Roman" pitchFamily="18" charset="0"/>
              </a:rPr>
              <a:pPr algn="r" eaLnBrk="1" hangingPunct="1"/>
              <a:t>30</a:t>
            </a:fld>
            <a:endParaRPr lang="en-US"/>
          </a:p>
        </p:txBody>
      </p:sp>
    </p:spTree>
    <p:extLst>
      <p:ext uri="{BB962C8B-B14F-4D97-AF65-F5344CB8AC3E}">
        <p14:creationId xmlns:p14="http://schemas.microsoft.com/office/powerpoint/2010/main" val="1347763773"/>
      </p:ext>
    </p:extLst>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smtClean="0"/>
              <a:t>Inventory Cost Flow When Sales and Purchases Occur Intermittently</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19400"/>
            <a:ext cx="25495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838200" y="1828800"/>
            <a:ext cx="4953000" cy="4572000"/>
          </a:xfrm>
          <a:prstGeom prst="rect">
            <a:avLst/>
          </a:prstGeom>
          <a:solidFill>
            <a:schemeClr val="accent1"/>
          </a:solidFill>
          <a:ln w="9525">
            <a:solidFill>
              <a:schemeClr val="tx1"/>
            </a:solidFill>
            <a:miter lim="800000"/>
            <a:headEnd/>
            <a:tailEnd/>
          </a:ln>
        </p:spPr>
        <p:txBody>
          <a:bodyPr anchor="ctr"/>
          <a:lstStyle/>
          <a:p>
            <a:pPr algn="ctr"/>
            <a:r>
              <a:rPr lang="en-US" sz="2800" b="1">
                <a:solidFill>
                  <a:schemeClr val="bg1"/>
                </a:solidFill>
              </a:rPr>
              <a:t>In our previous examples, all purchases were made before any goods were sold.  This section addresses more realistic conditions when sales transactions occur intermittently with purchases.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4"/>
          <p:cNvSpPr>
            <a:spLocks noGrp="1" noChangeArrowheads="1"/>
          </p:cNvSpPr>
          <p:nvPr>
            <p:ph type="title"/>
          </p:nvPr>
        </p:nvSpPr>
        <p:spPr>
          <a:xfrm>
            <a:off x="609600" y="304800"/>
            <a:ext cx="7772400" cy="757238"/>
          </a:xfrm>
          <a:noFill/>
        </p:spPr>
        <p:txBody>
          <a:bodyPr lIns="90488" tIns="44450" rIns="90488" bIns="44450"/>
          <a:lstStyle/>
          <a:p>
            <a:pPr eaLnBrk="1" hangingPunct="1"/>
            <a:r>
              <a:rPr lang="en-US" b="1" smtClean="0"/>
              <a:t>Example: </a:t>
            </a:r>
          </a:p>
        </p:txBody>
      </p:sp>
      <p:sp>
        <p:nvSpPr>
          <p:cNvPr id="33797" name="Rectangle 5" descr="Rectangle: Click to edit Master text styles&#10;Second level&#10;Third level&#10;Fourth level&#10;Fifth level"/>
          <p:cNvSpPr>
            <a:spLocks noGrp="1" noChangeArrowheads="1"/>
          </p:cNvSpPr>
          <p:nvPr>
            <p:ph type="body" idx="1"/>
          </p:nvPr>
        </p:nvSpPr>
        <p:spPr>
          <a:xfrm>
            <a:off x="838200" y="1676400"/>
            <a:ext cx="7162800" cy="3048000"/>
          </a:xfrm>
          <a:noFill/>
        </p:spPr>
        <p:txBody>
          <a:bodyPr lIns="90488" tIns="44450" rIns="90488" bIns="44450"/>
          <a:lstStyle/>
          <a:p>
            <a:pPr marL="285750" indent="-285750" eaLnBrk="1" hangingPunct="1">
              <a:lnSpc>
                <a:spcPct val="90000"/>
              </a:lnSpc>
              <a:buFont typeface="Wingdings" pitchFamily="2" charset="2"/>
              <a:buNone/>
              <a:tabLst>
                <a:tab pos="1371600" algn="l"/>
                <a:tab pos="3200400" algn="l"/>
                <a:tab pos="4572000" algn="l"/>
                <a:tab pos="5943600" algn="l"/>
              </a:tabLst>
            </a:pPr>
            <a:r>
              <a:rPr lang="en-US" sz="2800" b="1" u="sng" smtClean="0"/>
              <a:t>Date</a:t>
            </a:r>
            <a:r>
              <a:rPr lang="en-US" sz="2800" b="1" smtClean="0"/>
              <a:t>	</a:t>
            </a:r>
            <a:r>
              <a:rPr lang="en-US" sz="2800" b="1" u="sng" smtClean="0"/>
              <a:t>Event</a:t>
            </a:r>
            <a:r>
              <a:rPr lang="en-US" sz="2800" b="1" smtClean="0"/>
              <a:t>	</a:t>
            </a:r>
            <a:r>
              <a:rPr lang="en-US" sz="2800" b="1" u="sng" smtClean="0"/>
              <a:t>Units</a:t>
            </a:r>
            <a:r>
              <a:rPr lang="en-US" sz="2800" b="1" smtClean="0"/>
              <a:t>	</a:t>
            </a:r>
            <a:r>
              <a:rPr lang="en-US" sz="2800" b="1" u="sng" smtClean="0"/>
              <a:t>Price</a:t>
            </a:r>
            <a:r>
              <a:rPr lang="en-US" sz="2800" b="1" smtClean="0"/>
              <a:t>	</a:t>
            </a:r>
            <a:r>
              <a:rPr lang="en-US" sz="2800" b="1" u="sng" smtClean="0"/>
              <a:t>Total</a:t>
            </a:r>
            <a:endParaRPr lang="en-US" sz="2800" b="1" smtClean="0"/>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t>1/1	Beg. Inv.      10	$   4	$  40</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t>3/10	Purchase	    12	     7	    84</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t>6/17	Sale	    15	   14	  210</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t>9/15	Purchase	    11	     8	    88</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t>12/27	Sale	      3	   20     </a:t>
            </a:r>
            <a:r>
              <a:rPr lang="en-US" sz="2000" b="1" smtClean="0"/>
              <a:t>    </a:t>
            </a:r>
            <a:r>
              <a:rPr lang="en-US" sz="2800" b="1" smtClean="0"/>
              <a:t>  60</a:t>
            </a:r>
          </a:p>
          <a:p>
            <a:pPr marL="285750" indent="-285750" eaLnBrk="1" hangingPunct="1">
              <a:lnSpc>
                <a:spcPct val="90000"/>
              </a:lnSpc>
              <a:buFont typeface="Wingdings" pitchFamily="2" charset="2"/>
              <a:buNone/>
              <a:tabLst>
                <a:tab pos="1371600" algn="l"/>
                <a:tab pos="3200400" algn="l"/>
                <a:tab pos="4572000" algn="l"/>
                <a:tab pos="5943600" algn="l"/>
              </a:tabLst>
            </a:pPr>
            <a:endParaRPr lang="en-US" sz="2800" b="1" smtClean="0"/>
          </a:p>
        </p:txBody>
      </p:sp>
      <p:sp>
        <p:nvSpPr>
          <p:cNvPr id="648198" name="Text Box 6"/>
          <p:cNvSpPr txBox="1">
            <a:spLocks noChangeArrowheads="1"/>
          </p:cNvSpPr>
          <p:nvPr/>
        </p:nvSpPr>
        <p:spPr bwMode="auto">
          <a:xfrm>
            <a:off x="533400" y="5029200"/>
            <a:ext cx="8153400" cy="835025"/>
          </a:xfrm>
          <a:prstGeom prst="rect">
            <a:avLst/>
          </a:prstGeom>
          <a:solidFill>
            <a:srgbClr val="E4EBFE"/>
          </a:solidFill>
          <a:ln w="12700">
            <a:solidFill>
              <a:srgbClr val="FF0000"/>
            </a:solidFill>
            <a:miter lim="800000"/>
            <a:headEnd/>
            <a:tailEnd/>
          </a:ln>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solidFill>
                  <a:srgbClr val="FF3300"/>
                </a:solidFill>
                <a:latin typeface="Times New Roman" pitchFamily="18" charset="0"/>
              </a:rPr>
              <a:t>When applying FIFO, LIFO, W. Ave. on a </a:t>
            </a:r>
            <a:r>
              <a:rPr lang="en-US" b="1">
                <a:solidFill>
                  <a:srgbClr val="000000"/>
                </a:solidFill>
                <a:latin typeface="Times New Roman" pitchFamily="18" charset="0"/>
              </a:rPr>
              <a:t>PERPETUAL</a:t>
            </a:r>
            <a:r>
              <a:rPr lang="en-US" b="1">
                <a:solidFill>
                  <a:srgbClr val="FF3300"/>
                </a:solidFill>
                <a:latin typeface="Times New Roman" pitchFamily="18" charset="0"/>
              </a:rPr>
              <a:t> inventory basis it </a:t>
            </a:r>
            <a:r>
              <a:rPr lang="en-US" b="1">
                <a:solidFill>
                  <a:srgbClr val="6600FF"/>
                </a:solidFill>
                <a:latin typeface="Times New Roman" pitchFamily="18" charset="0"/>
              </a:rPr>
              <a:t>matters</a:t>
            </a:r>
            <a:r>
              <a:rPr lang="en-US" b="1">
                <a:solidFill>
                  <a:srgbClr val="FF3300"/>
                </a:solidFill>
                <a:latin typeface="Times New Roman" pitchFamily="18" charset="0"/>
              </a:rPr>
              <a:t> WHEN the SALES were made.  </a:t>
            </a:r>
            <a:endParaRPr lang="en-US">
              <a:latin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48198"/>
                                        </p:tgtEl>
                                        <p:attrNameLst>
                                          <p:attrName>style.visibility</p:attrName>
                                        </p:attrNameLst>
                                      </p:cBhvr>
                                      <p:to>
                                        <p:strVal val="visible"/>
                                      </p:to>
                                    </p:set>
                                    <p:animEffect transition="in" filter="slide(fromBottom)">
                                      <p:cBhvr>
                                        <p:cTn id="7" dur="500"/>
                                        <p:tgtEl>
                                          <p:spTgt spid="64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0"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t>FIFO--Perpetual</a:t>
            </a:r>
          </a:p>
        </p:txBody>
      </p:sp>
      <p:sp>
        <p:nvSpPr>
          <p:cNvPr id="34821" name="Text Box 5"/>
          <p:cNvSpPr txBox="1">
            <a:spLocks noChangeArrowheads="1"/>
          </p:cNvSpPr>
          <p:nvPr/>
        </p:nvSpPr>
        <p:spPr bwMode="auto">
          <a:xfrm>
            <a:off x="457200" y="1066800"/>
            <a:ext cx="8305800" cy="868363"/>
          </a:xfrm>
          <a:prstGeom prst="rect">
            <a:avLst/>
          </a:prstGeom>
          <a:solidFill>
            <a:srgbClr val="E4EBFE"/>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  date units cost $ inv.</a:t>
            </a:r>
          </a:p>
        </p:txBody>
      </p:sp>
      <p:sp>
        <p:nvSpPr>
          <p:cNvPr id="34822"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0247" name="Text Box 7"/>
          <p:cNvSpPr txBox="1">
            <a:spLocks noChangeArrowheads="1"/>
          </p:cNvSpPr>
          <p:nvPr/>
        </p:nvSpPr>
        <p:spPr bwMode="auto">
          <a:xfrm>
            <a:off x="457200" y="1981200"/>
            <a:ext cx="8229600" cy="4176713"/>
          </a:xfrm>
          <a:prstGeom prst="rect">
            <a:avLst/>
          </a:prstGeom>
          <a:solidFill>
            <a:srgbClr val="E4EBFE"/>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r>
              <a:rPr lang="en-US" sz="2200" b="1">
                <a:latin typeface="Arial" charset="0"/>
              </a:rPr>
              <a:t>1/1     10 @ $4</a:t>
            </a:r>
          </a:p>
          <a:p>
            <a:pPr>
              <a:lnSpc>
                <a:spcPct val="110000"/>
              </a:lnSpc>
            </a:pPr>
            <a:r>
              <a:rPr lang="en-US" sz="2200" b="1">
                <a:latin typeface="Arial" charset="0"/>
              </a:rPr>
              <a:t>3/10   12 @ $7			          1/1     10 @ $4</a:t>
            </a:r>
          </a:p>
          <a:p>
            <a:pPr>
              <a:lnSpc>
                <a:spcPct val="110000"/>
              </a:lnSpc>
            </a:pPr>
            <a:r>
              <a:rPr lang="en-US" sz="2200" b="1">
                <a:latin typeface="Arial" charset="0"/>
              </a:rPr>
              <a:t>					          3/10   12 @ $7</a:t>
            </a:r>
          </a:p>
          <a:p>
            <a:pPr>
              <a:lnSpc>
                <a:spcPct val="110000"/>
              </a:lnSpc>
            </a:pPr>
            <a:r>
              <a:rPr lang="en-US" sz="2200" b="1">
                <a:latin typeface="Arial" charset="0"/>
              </a:rPr>
              <a:t>6/17                      1/1    10 @ $4  = $ 40     </a:t>
            </a:r>
          </a:p>
          <a:p>
            <a:pPr>
              <a:lnSpc>
                <a:spcPct val="110000"/>
              </a:lnSpc>
            </a:pPr>
            <a:r>
              <a:rPr lang="en-US" sz="2200" b="1">
                <a:latin typeface="Arial" charset="0"/>
              </a:rPr>
              <a:t>                             3/10    5 @ $7  = </a:t>
            </a:r>
            <a:r>
              <a:rPr lang="en-US" sz="2200" b="1" u="sng">
                <a:latin typeface="Arial" charset="0"/>
              </a:rPr>
              <a:t>$ 35</a:t>
            </a:r>
            <a:r>
              <a:rPr lang="en-US" sz="2200" b="1">
                <a:latin typeface="Arial" charset="0"/>
              </a:rPr>
              <a:t>     3/10     7 @ $7</a:t>
            </a:r>
          </a:p>
          <a:p>
            <a:pPr>
              <a:lnSpc>
                <a:spcPct val="110000"/>
              </a:lnSpc>
            </a:pPr>
            <a:r>
              <a:rPr lang="en-US" sz="2200" b="1">
                <a:latin typeface="Arial" charset="0"/>
              </a:rPr>
              <a:t>                                                         </a:t>
            </a:r>
            <a:r>
              <a:rPr lang="en-US" sz="2200" b="1">
                <a:solidFill>
                  <a:srgbClr val="FF3300"/>
                </a:solidFill>
                <a:latin typeface="Arial" charset="0"/>
              </a:rPr>
              <a:t>$ 75</a:t>
            </a:r>
            <a:r>
              <a:rPr lang="en-US" sz="2200" b="1">
                <a:latin typeface="Arial" charset="0"/>
              </a:rPr>
              <a:t> </a:t>
            </a:r>
          </a:p>
          <a:p>
            <a:pPr>
              <a:lnSpc>
                <a:spcPct val="110000"/>
              </a:lnSpc>
            </a:pPr>
            <a:r>
              <a:rPr lang="en-US" sz="2200" b="1">
                <a:latin typeface="Arial" charset="0"/>
              </a:rPr>
              <a:t>9/15   11 @ $8                                             3/10     7 @ $7</a:t>
            </a:r>
          </a:p>
          <a:p>
            <a:pPr>
              <a:lnSpc>
                <a:spcPct val="110000"/>
              </a:lnSpc>
            </a:pPr>
            <a:r>
              <a:rPr lang="en-US" sz="2200" b="1">
                <a:latin typeface="Arial" charset="0"/>
              </a:rPr>
              <a:t>                                                                     9/15  11  @ $8</a:t>
            </a:r>
          </a:p>
          <a:p>
            <a:pPr>
              <a:lnSpc>
                <a:spcPct val="110000"/>
              </a:lnSpc>
            </a:pPr>
            <a:r>
              <a:rPr lang="en-US" sz="2000" b="1">
                <a:latin typeface="Arial" charset="0"/>
              </a:rPr>
              <a:t>12/27</a:t>
            </a:r>
            <a:r>
              <a:rPr lang="en-US" sz="2200" b="1">
                <a:latin typeface="Arial" charset="0"/>
              </a:rPr>
              <a:t>                     3/10    3 @ $7  = </a:t>
            </a:r>
            <a:r>
              <a:rPr lang="en-US" sz="2200" b="1" u="sng">
                <a:solidFill>
                  <a:srgbClr val="FF3300"/>
                </a:solidFill>
                <a:latin typeface="Arial" charset="0"/>
              </a:rPr>
              <a:t>$ 21</a:t>
            </a:r>
            <a:r>
              <a:rPr lang="en-US" sz="2200" b="1">
                <a:latin typeface="Arial" charset="0"/>
              </a:rPr>
              <a:t>     3/10     4 @ $7 = </a:t>
            </a:r>
            <a:r>
              <a:rPr lang="en-US" sz="2200" b="1">
                <a:solidFill>
                  <a:srgbClr val="FF3300"/>
                </a:solidFill>
                <a:latin typeface="Arial" charset="0"/>
              </a:rPr>
              <a:t>$ 28</a:t>
            </a:r>
          </a:p>
          <a:p>
            <a:pPr>
              <a:lnSpc>
                <a:spcPct val="110000"/>
              </a:lnSpc>
            </a:pPr>
            <a:r>
              <a:rPr lang="en-US" sz="2200" b="1">
                <a:latin typeface="Arial" charset="0"/>
              </a:rPr>
              <a:t>                                                                     9/15  11  </a:t>
            </a:r>
            <a:r>
              <a:rPr lang="en-US" sz="2000" b="1">
                <a:latin typeface="Arial" charset="0"/>
              </a:rPr>
              <a:t>@</a:t>
            </a:r>
            <a:r>
              <a:rPr lang="en-US" sz="2200" b="1">
                <a:latin typeface="Arial" charset="0"/>
              </a:rPr>
              <a:t> $8 =  </a:t>
            </a:r>
            <a:r>
              <a:rPr lang="en-US" sz="2200" b="1">
                <a:solidFill>
                  <a:schemeClr val="accent2"/>
                </a:solidFill>
                <a:latin typeface="Arial" charset="0"/>
              </a:rPr>
              <a:t> </a:t>
            </a:r>
            <a:r>
              <a:rPr lang="en-US" sz="2200" b="1" u="sng">
                <a:solidFill>
                  <a:srgbClr val="FF3300"/>
                </a:solidFill>
                <a:latin typeface="Arial" charset="0"/>
              </a:rPr>
              <a:t> 88</a:t>
            </a:r>
          </a:p>
          <a:p>
            <a:pPr>
              <a:lnSpc>
                <a:spcPct val="110000"/>
              </a:lnSpc>
            </a:pPr>
            <a:r>
              <a:rPr lang="en-US" sz="2200" b="1">
                <a:latin typeface="Arial" charset="0"/>
              </a:rPr>
              <a:t>                </a:t>
            </a:r>
            <a:r>
              <a:rPr lang="en-US" sz="2200" b="1">
                <a:solidFill>
                  <a:srgbClr val="FF3300"/>
                </a:solidFill>
                <a:latin typeface="Arial" charset="0"/>
              </a:rPr>
              <a:t>Cost of Goods Sold</a:t>
            </a:r>
            <a:r>
              <a:rPr lang="en-US" sz="2200" b="1">
                <a:latin typeface="Arial" charset="0"/>
              </a:rPr>
              <a:t>       </a:t>
            </a:r>
            <a:r>
              <a:rPr lang="en-US" sz="2200" b="1" u="sng">
                <a:solidFill>
                  <a:srgbClr val="FF3300"/>
                </a:solidFill>
                <a:latin typeface="Arial" charset="0"/>
              </a:rPr>
              <a:t>$ 96</a:t>
            </a:r>
            <a:r>
              <a:rPr lang="en-US" sz="2200" b="1">
                <a:latin typeface="Arial" charset="0"/>
              </a:rPr>
              <a:t>         </a:t>
            </a:r>
            <a:r>
              <a:rPr lang="en-US" sz="2200" b="1">
                <a:solidFill>
                  <a:srgbClr val="FF3300"/>
                </a:solidFill>
                <a:latin typeface="Arial" charset="0"/>
              </a:rPr>
              <a:t>End. Inv.</a:t>
            </a:r>
            <a:r>
              <a:rPr lang="en-US" sz="2200" b="1">
                <a:latin typeface="Arial" charset="0"/>
              </a:rPr>
              <a:t>       </a:t>
            </a:r>
            <a:r>
              <a:rPr lang="en-US" sz="2200" b="1" u="sng">
                <a:solidFill>
                  <a:srgbClr val="FF3300"/>
                </a:solidFill>
                <a:latin typeface="Arial" charset="0"/>
              </a:rPr>
              <a:t>$116</a:t>
            </a:r>
            <a:r>
              <a:rPr lang="en-US" sz="2200" b="1">
                <a:latin typeface="Arial" charset="0"/>
              </a:rPr>
              <a:t>  </a:t>
            </a:r>
          </a:p>
        </p:txBody>
      </p:sp>
      <p:sp>
        <p:nvSpPr>
          <p:cNvPr id="34824" name="Line 8"/>
          <p:cNvSpPr>
            <a:spLocks noChangeShapeType="1"/>
          </p:cNvSpPr>
          <p:nvPr/>
        </p:nvSpPr>
        <p:spPr bwMode="auto">
          <a:xfrm>
            <a:off x="457200" y="24384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9"/>
          <p:cNvSpPr>
            <a:spLocks noChangeShapeType="1"/>
          </p:cNvSpPr>
          <p:nvPr/>
        </p:nvSpPr>
        <p:spPr bwMode="auto">
          <a:xfrm>
            <a:off x="457200" y="32004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3"/>
          <p:cNvSpPr>
            <a:spLocks noChangeShapeType="1"/>
          </p:cNvSpPr>
          <p:nvPr/>
        </p:nvSpPr>
        <p:spPr bwMode="auto">
          <a:xfrm>
            <a:off x="2667000" y="1066800"/>
            <a:ext cx="0" cy="472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4"/>
          <p:cNvSpPr>
            <a:spLocks noChangeShapeType="1"/>
          </p:cNvSpPr>
          <p:nvPr/>
        </p:nvSpPr>
        <p:spPr bwMode="auto">
          <a:xfrm>
            <a:off x="5715000" y="10668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5"/>
          <p:cNvSpPr>
            <a:spLocks noChangeShapeType="1"/>
          </p:cNvSpPr>
          <p:nvPr/>
        </p:nvSpPr>
        <p:spPr bwMode="auto">
          <a:xfrm>
            <a:off x="11430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7"/>
          <p:cNvSpPr>
            <a:spLocks noChangeShapeType="1"/>
          </p:cNvSpPr>
          <p:nvPr/>
        </p:nvSpPr>
        <p:spPr bwMode="auto">
          <a:xfrm>
            <a:off x="33528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20"/>
          <p:cNvSpPr>
            <a:spLocks noChangeShapeType="1"/>
          </p:cNvSpPr>
          <p:nvPr/>
        </p:nvSpPr>
        <p:spPr bwMode="auto">
          <a:xfrm>
            <a:off x="64770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7" name="Line 21"/>
          <p:cNvSpPr>
            <a:spLocks noChangeShapeType="1"/>
          </p:cNvSpPr>
          <p:nvPr/>
        </p:nvSpPr>
        <p:spPr bwMode="auto">
          <a:xfrm>
            <a:off x="7162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22"/>
          <p:cNvSpPr>
            <a:spLocks noChangeShapeType="1"/>
          </p:cNvSpPr>
          <p:nvPr/>
        </p:nvSpPr>
        <p:spPr bwMode="auto">
          <a:xfrm>
            <a:off x="7848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9"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0247">
                                            <p:txEl>
                                              <p:pRg st="0" end="0"/>
                                            </p:txEl>
                                          </p:spTgt>
                                        </p:tgtEl>
                                        <p:attrNameLst>
                                          <p:attrName>style.visibility</p:attrName>
                                        </p:attrNameLst>
                                      </p:cBhvr>
                                      <p:to>
                                        <p:strVal val="visible"/>
                                      </p:to>
                                    </p:set>
                                    <p:anim calcmode="lin" valueType="num">
                                      <p:cBhvr additive="base">
                                        <p:cTn id="7" dur="500" fill="hold"/>
                                        <p:tgtEl>
                                          <p:spTgt spid="6502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02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0247">
                                            <p:txEl>
                                              <p:pRg st="1" end="1"/>
                                            </p:txEl>
                                          </p:spTgt>
                                        </p:tgtEl>
                                        <p:attrNameLst>
                                          <p:attrName>style.visibility</p:attrName>
                                        </p:attrNameLst>
                                      </p:cBhvr>
                                      <p:to>
                                        <p:strVal val="visible"/>
                                      </p:to>
                                    </p:set>
                                    <p:anim calcmode="lin" valueType="num">
                                      <p:cBhvr additive="base">
                                        <p:cTn id="13" dur="500" fill="hold"/>
                                        <p:tgtEl>
                                          <p:spTgt spid="6502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02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0247">
                                            <p:txEl>
                                              <p:pRg st="2" end="2"/>
                                            </p:txEl>
                                          </p:spTgt>
                                        </p:tgtEl>
                                        <p:attrNameLst>
                                          <p:attrName>style.visibility</p:attrName>
                                        </p:attrNameLst>
                                      </p:cBhvr>
                                      <p:to>
                                        <p:strVal val="visible"/>
                                      </p:to>
                                    </p:set>
                                    <p:anim calcmode="lin" valueType="num">
                                      <p:cBhvr additive="base">
                                        <p:cTn id="19" dur="500" fill="hold"/>
                                        <p:tgtEl>
                                          <p:spTgt spid="6502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02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0247">
                                            <p:txEl>
                                              <p:pRg st="3" end="3"/>
                                            </p:txEl>
                                          </p:spTgt>
                                        </p:tgtEl>
                                        <p:attrNameLst>
                                          <p:attrName>style.visibility</p:attrName>
                                        </p:attrNameLst>
                                      </p:cBhvr>
                                      <p:to>
                                        <p:strVal val="visible"/>
                                      </p:to>
                                    </p:set>
                                    <p:anim calcmode="lin" valueType="num">
                                      <p:cBhvr additive="base">
                                        <p:cTn id="25" dur="500" fill="hold"/>
                                        <p:tgtEl>
                                          <p:spTgt spid="6502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02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0247">
                                            <p:txEl>
                                              <p:pRg st="4" end="4"/>
                                            </p:txEl>
                                          </p:spTgt>
                                        </p:tgtEl>
                                        <p:attrNameLst>
                                          <p:attrName>style.visibility</p:attrName>
                                        </p:attrNameLst>
                                      </p:cBhvr>
                                      <p:to>
                                        <p:strVal val="visible"/>
                                      </p:to>
                                    </p:set>
                                    <p:anim calcmode="lin" valueType="num">
                                      <p:cBhvr additive="base">
                                        <p:cTn id="31" dur="500" fill="hold"/>
                                        <p:tgtEl>
                                          <p:spTgt spid="6502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02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0247">
                                            <p:txEl>
                                              <p:pRg st="5" end="5"/>
                                            </p:txEl>
                                          </p:spTgt>
                                        </p:tgtEl>
                                        <p:attrNameLst>
                                          <p:attrName>style.visibility</p:attrName>
                                        </p:attrNameLst>
                                      </p:cBhvr>
                                      <p:to>
                                        <p:strVal val="visible"/>
                                      </p:to>
                                    </p:set>
                                    <p:anim calcmode="lin" valueType="num">
                                      <p:cBhvr additive="base">
                                        <p:cTn id="37" dur="500" fill="hold"/>
                                        <p:tgtEl>
                                          <p:spTgt spid="6502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02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0247">
                                            <p:txEl>
                                              <p:pRg st="6" end="6"/>
                                            </p:txEl>
                                          </p:spTgt>
                                        </p:tgtEl>
                                        <p:attrNameLst>
                                          <p:attrName>style.visibility</p:attrName>
                                        </p:attrNameLst>
                                      </p:cBhvr>
                                      <p:to>
                                        <p:strVal val="visible"/>
                                      </p:to>
                                    </p:set>
                                    <p:anim calcmode="lin" valueType="num">
                                      <p:cBhvr additive="base">
                                        <p:cTn id="43" dur="500" fill="hold"/>
                                        <p:tgtEl>
                                          <p:spTgt spid="6502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02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0247">
                                            <p:txEl>
                                              <p:pRg st="7" end="7"/>
                                            </p:txEl>
                                          </p:spTgt>
                                        </p:tgtEl>
                                        <p:attrNameLst>
                                          <p:attrName>style.visibility</p:attrName>
                                        </p:attrNameLst>
                                      </p:cBhvr>
                                      <p:to>
                                        <p:strVal val="visible"/>
                                      </p:to>
                                    </p:set>
                                    <p:anim calcmode="lin" valueType="num">
                                      <p:cBhvr additive="base">
                                        <p:cTn id="49" dur="500" fill="hold"/>
                                        <p:tgtEl>
                                          <p:spTgt spid="6502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02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50247">
                                            <p:txEl>
                                              <p:pRg st="8" end="8"/>
                                            </p:txEl>
                                          </p:spTgt>
                                        </p:tgtEl>
                                        <p:attrNameLst>
                                          <p:attrName>style.visibility</p:attrName>
                                        </p:attrNameLst>
                                      </p:cBhvr>
                                      <p:to>
                                        <p:strVal val="visible"/>
                                      </p:to>
                                    </p:set>
                                    <p:anim calcmode="lin" valueType="num">
                                      <p:cBhvr additive="base">
                                        <p:cTn id="55" dur="500" fill="hold"/>
                                        <p:tgtEl>
                                          <p:spTgt spid="65024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02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50247">
                                            <p:txEl>
                                              <p:pRg st="9" end="9"/>
                                            </p:txEl>
                                          </p:spTgt>
                                        </p:tgtEl>
                                        <p:attrNameLst>
                                          <p:attrName>style.visibility</p:attrName>
                                        </p:attrNameLst>
                                      </p:cBhvr>
                                      <p:to>
                                        <p:strVal val="visible"/>
                                      </p:to>
                                    </p:set>
                                    <p:anim calcmode="lin" valueType="num">
                                      <p:cBhvr additive="base">
                                        <p:cTn id="61" dur="500" fill="hold"/>
                                        <p:tgtEl>
                                          <p:spTgt spid="65024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502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50247">
                                            <p:txEl>
                                              <p:pRg st="10" end="10"/>
                                            </p:txEl>
                                          </p:spTgt>
                                        </p:tgtEl>
                                        <p:attrNameLst>
                                          <p:attrName>style.visibility</p:attrName>
                                        </p:attrNameLst>
                                      </p:cBhvr>
                                      <p:to>
                                        <p:strVal val="visible"/>
                                      </p:to>
                                    </p:set>
                                    <p:anim calcmode="lin" valueType="num">
                                      <p:cBhvr additive="base">
                                        <p:cTn id="67" dur="500" fill="hold"/>
                                        <p:tgtEl>
                                          <p:spTgt spid="65024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5024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4"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t>LIFO--Perpetual</a:t>
            </a:r>
          </a:p>
        </p:txBody>
      </p:sp>
      <p:sp>
        <p:nvSpPr>
          <p:cNvPr id="35845" name="Text Box 5"/>
          <p:cNvSpPr txBox="1">
            <a:spLocks noChangeArrowheads="1"/>
          </p:cNvSpPr>
          <p:nvPr/>
        </p:nvSpPr>
        <p:spPr bwMode="auto">
          <a:xfrm>
            <a:off x="457200" y="1066800"/>
            <a:ext cx="8305800" cy="868363"/>
          </a:xfrm>
          <a:prstGeom prst="rect">
            <a:avLst/>
          </a:prstGeom>
          <a:solidFill>
            <a:srgbClr val="E4EBFE"/>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  date units cost $ inv.</a:t>
            </a:r>
          </a:p>
        </p:txBody>
      </p:sp>
      <p:sp>
        <p:nvSpPr>
          <p:cNvPr id="35846"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4343" name="Text Box 7"/>
          <p:cNvSpPr txBox="1">
            <a:spLocks noChangeArrowheads="1"/>
          </p:cNvSpPr>
          <p:nvPr/>
        </p:nvSpPr>
        <p:spPr bwMode="auto">
          <a:xfrm>
            <a:off x="457200" y="1981200"/>
            <a:ext cx="8229600" cy="4176713"/>
          </a:xfrm>
          <a:prstGeom prst="rect">
            <a:avLst/>
          </a:prstGeom>
          <a:solidFill>
            <a:srgbClr val="E4EBFE"/>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r>
              <a:rPr lang="en-US" sz="2200" b="1">
                <a:latin typeface="Arial" charset="0"/>
              </a:rPr>
              <a:t>1/1     10 @ $4</a:t>
            </a:r>
          </a:p>
          <a:p>
            <a:pPr>
              <a:lnSpc>
                <a:spcPct val="110000"/>
              </a:lnSpc>
            </a:pPr>
            <a:r>
              <a:rPr lang="en-US" sz="2200" b="1">
                <a:latin typeface="Arial" charset="0"/>
              </a:rPr>
              <a:t>3/10   12 @ $7			          1/1     10 @ $4</a:t>
            </a:r>
          </a:p>
          <a:p>
            <a:pPr>
              <a:lnSpc>
                <a:spcPct val="110000"/>
              </a:lnSpc>
            </a:pPr>
            <a:r>
              <a:rPr lang="en-US" sz="2200" b="1">
                <a:latin typeface="Arial" charset="0"/>
              </a:rPr>
              <a:t>					          3/10   12 @ $7</a:t>
            </a:r>
          </a:p>
          <a:p>
            <a:pPr>
              <a:lnSpc>
                <a:spcPct val="110000"/>
              </a:lnSpc>
            </a:pPr>
            <a:r>
              <a:rPr lang="en-US" sz="2200" b="1">
                <a:latin typeface="Arial" charset="0"/>
              </a:rPr>
              <a:t>6/17                      3/10  12 @ $7  = $ 84     </a:t>
            </a:r>
          </a:p>
          <a:p>
            <a:pPr>
              <a:lnSpc>
                <a:spcPct val="110000"/>
              </a:lnSpc>
            </a:pPr>
            <a:r>
              <a:rPr lang="en-US" sz="2200" b="1">
                <a:latin typeface="Arial" charset="0"/>
              </a:rPr>
              <a:t>                             1/1      3 @ $4  = </a:t>
            </a:r>
            <a:r>
              <a:rPr lang="en-US" sz="2200" b="1" u="sng">
                <a:latin typeface="Arial" charset="0"/>
              </a:rPr>
              <a:t>$ 12</a:t>
            </a:r>
            <a:r>
              <a:rPr lang="en-US" sz="2200" b="1">
                <a:latin typeface="Arial" charset="0"/>
              </a:rPr>
              <a:t>     1/1       7 @ $4</a:t>
            </a:r>
          </a:p>
          <a:p>
            <a:pPr>
              <a:lnSpc>
                <a:spcPct val="110000"/>
              </a:lnSpc>
            </a:pPr>
            <a:r>
              <a:rPr lang="en-US" sz="2200" b="1">
                <a:latin typeface="Arial" charset="0"/>
              </a:rPr>
              <a:t>                                                         </a:t>
            </a:r>
            <a:r>
              <a:rPr lang="en-US" sz="2200" b="1">
                <a:solidFill>
                  <a:srgbClr val="FF3300"/>
                </a:solidFill>
                <a:latin typeface="Arial" charset="0"/>
              </a:rPr>
              <a:t>$ 96</a:t>
            </a:r>
            <a:r>
              <a:rPr lang="en-US" sz="2200" b="1">
                <a:latin typeface="Arial" charset="0"/>
              </a:rPr>
              <a:t> </a:t>
            </a:r>
          </a:p>
          <a:p>
            <a:pPr>
              <a:lnSpc>
                <a:spcPct val="110000"/>
              </a:lnSpc>
            </a:pPr>
            <a:r>
              <a:rPr lang="en-US" sz="2200" b="1">
                <a:latin typeface="Arial" charset="0"/>
              </a:rPr>
              <a:t>9/15   11 @ $8                                             1/1       7 @ $4</a:t>
            </a:r>
          </a:p>
          <a:p>
            <a:pPr>
              <a:lnSpc>
                <a:spcPct val="110000"/>
              </a:lnSpc>
            </a:pPr>
            <a:r>
              <a:rPr lang="en-US" sz="2200" b="1">
                <a:latin typeface="Arial" charset="0"/>
              </a:rPr>
              <a:t>                                                                     9/15  11  @ $8</a:t>
            </a:r>
          </a:p>
          <a:p>
            <a:pPr>
              <a:lnSpc>
                <a:spcPct val="110000"/>
              </a:lnSpc>
            </a:pPr>
            <a:r>
              <a:rPr lang="en-US" sz="2000" b="1">
                <a:latin typeface="Arial" charset="0"/>
              </a:rPr>
              <a:t>12/27</a:t>
            </a:r>
            <a:r>
              <a:rPr lang="en-US" sz="2200" b="1">
                <a:latin typeface="Arial" charset="0"/>
              </a:rPr>
              <a:t>                     9/15    3 @ $8  = </a:t>
            </a:r>
            <a:r>
              <a:rPr lang="en-US" sz="2200" b="1" u="sng">
                <a:solidFill>
                  <a:srgbClr val="FF3300"/>
                </a:solidFill>
                <a:latin typeface="Arial" charset="0"/>
              </a:rPr>
              <a:t>$ 24</a:t>
            </a:r>
            <a:r>
              <a:rPr lang="en-US" sz="2200" b="1">
                <a:latin typeface="Arial" charset="0"/>
              </a:rPr>
              <a:t>     1/1       7 @ $4 = </a:t>
            </a:r>
            <a:r>
              <a:rPr lang="en-US" sz="2200" b="1">
                <a:solidFill>
                  <a:srgbClr val="FF3300"/>
                </a:solidFill>
                <a:latin typeface="Arial" charset="0"/>
              </a:rPr>
              <a:t>$ 28</a:t>
            </a:r>
          </a:p>
          <a:p>
            <a:pPr>
              <a:lnSpc>
                <a:spcPct val="110000"/>
              </a:lnSpc>
            </a:pPr>
            <a:r>
              <a:rPr lang="en-US" sz="2200" b="1">
                <a:latin typeface="Arial" charset="0"/>
              </a:rPr>
              <a:t>                                                                     9/15     8 </a:t>
            </a:r>
            <a:r>
              <a:rPr lang="en-US" sz="2000" b="1">
                <a:latin typeface="Arial" charset="0"/>
              </a:rPr>
              <a:t>@</a:t>
            </a:r>
            <a:r>
              <a:rPr lang="en-US" sz="2200" b="1">
                <a:latin typeface="Arial" charset="0"/>
              </a:rPr>
              <a:t> $8 =  </a:t>
            </a:r>
            <a:r>
              <a:rPr lang="en-US" sz="2200" b="1">
                <a:solidFill>
                  <a:srgbClr val="FF3300"/>
                </a:solidFill>
                <a:latin typeface="Arial" charset="0"/>
              </a:rPr>
              <a:t> </a:t>
            </a:r>
            <a:r>
              <a:rPr lang="en-US" sz="2200" b="1" u="sng">
                <a:solidFill>
                  <a:srgbClr val="FF3300"/>
                </a:solidFill>
                <a:latin typeface="Arial" charset="0"/>
              </a:rPr>
              <a:t> 64</a:t>
            </a:r>
          </a:p>
          <a:p>
            <a:pPr>
              <a:lnSpc>
                <a:spcPct val="110000"/>
              </a:lnSpc>
            </a:pPr>
            <a:r>
              <a:rPr lang="en-US" sz="2200" b="1">
                <a:latin typeface="Arial" charset="0"/>
              </a:rPr>
              <a:t>                </a:t>
            </a:r>
            <a:r>
              <a:rPr lang="en-US" sz="2200" b="1">
                <a:solidFill>
                  <a:srgbClr val="FF3300"/>
                </a:solidFill>
                <a:latin typeface="Arial" charset="0"/>
              </a:rPr>
              <a:t>Cost of Goods Sold</a:t>
            </a:r>
            <a:r>
              <a:rPr lang="en-US" sz="2200" b="1">
                <a:latin typeface="Arial" charset="0"/>
              </a:rPr>
              <a:t>      </a:t>
            </a:r>
            <a:r>
              <a:rPr lang="en-US" sz="2200" b="1" u="sng">
                <a:solidFill>
                  <a:srgbClr val="FF3300"/>
                </a:solidFill>
                <a:latin typeface="Arial" charset="0"/>
              </a:rPr>
              <a:t>$120</a:t>
            </a:r>
            <a:r>
              <a:rPr lang="en-US" sz="2200" b="1">
                <a:latin typeface="Arial" charset="0"/>
              </a:rPr>
              <a:t>         </a:t>
            </a:r>
            <a:r>
              <a:rPr lang="en-US" sz="2200" b="1">
                <a:solidFill>
                  <a:srgbClr val="FF3300"/>
                </a:solidFill>
                <a:latin typeface="Arial" charset="0"/>
              </a:rPr>
              <a:t>End. Inv.</a:t>
            </a:r>
            <a:r>
              <a:rPr lang="en-US" sz="2200" b="1">
                <a:latin typeface="Arial" charset="0"/>
              </a:rPr>
              <a:t>         </a:t>
            </a:r>
            <a:r>
              <a:rPr lang="en-US" sz="2000" b="1" u="sng">
                <a:solidFill>
                  <a:srgbClr val="FF3300"/>
                </a:solidFill>
                <a:latin typeface="Arial" charset="0"/>
              </a:rPr>
              <a:t>$</a:t>
            </a:r>
            <a:r>
              <a:rPr lang="en-US" sz="2200" b="1" u="sng">
                <a:solidFill>
                  <a:srgbClr val="FF3300"/>
                </a:solidFill>
                <a:latin typeface="Arial" charset="0"/>
              </a:rPr>
              <a:t> 92</a:t>
            </a:r>
            <a:r>
              <a:rPr lang="en-US" sz="2200" b="1">
                <a:latin typeface="Arial" charset="0"/>
              </a:rPr>
              <a:t>  </a:t>
            </a:r>
          </a:p>
        </p:txBody>
      </p:sp>
      <p:sp>
        <p:nvSpPr>
          <p:cNvPr id="35848" name="Line 8"/>
          <p:cNvSpPr>
            <a:spLocks noChangeShapeType="1"/>
          </p:cNvSpPr>
          <p:nvPr/>
        </p:nvSpPr>
        <p:spPr bwMode="auto">
          <a:xfrm>
            <a:off x="457200" y="24384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9"/>
          <p:cNvSpPr>
            <a:spLocks noChangeShapeType="1"/>
          </p:cNvSpPr>
          <p:nvPr/>
        </p:nvSpPr>
        <p:spPr bwMode="auto">
          <a:xfrm>
            <a:off x="457200" y="32004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3"/>
          <p:cNvSpPr>
            <a:spLocks noChangeShapeType="1"/>
          </p:cNvSpPr>
          <p:nvPr/>
        </p:nvSpPr>
        <p:spPr bwMode="auto">
          <a:xfrm>
            <a:off x="2667000" y="1066800"/>
            <a:ext cx="0" cy="472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4"/>
          <p:cNvSpPr>
            <a:spLocks noChangeShapeType="1"/>
          </p:cNvSpPr>
          <p:nvPr/>
        </p:nvSpPr>
        <p:spPr bwMode="auto">
          <a:xfrm>
            <a:off x="5715000" y="1066800"/>
            <a:ext cx="0" cy="510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5"/>
          <p:cNvSpPr>
            <a:spLocks noChangeShapeType="1"/>
          </p:cNvSpPr>
          <p:nvPr/>
        </p:nvSpPr>
        <p:spPr bwMode="auto">
          <a:xfrm>
            <a:off x="11430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7"/>
          <p:cNvSpPr>
            <a:spLocks noChangeShapeType="1"/>
          </p:cNvSpPr>
          <p:nvPr/>
        </p:nvSpPr>
        <p:spPr bwMode="auto">
          <a:xfrm>
            <a:off x="33528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0"/>
          <p:cNvSpPr>
            <a:spLocks noChangeShapeType="1"/>
          </p:cNvSpPr>
          <p:nvPr/>
        </p:nvSpPr>
        <p:spPr bwMode="auto">
          <a:xfrm>
            <a:off x="64770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1"/>
          <p:cNvSpPr>
            <a:spLocks noChangeShapeType="1"/>
          </p:cNvSpPr>
          <p:nvPr/>
        </p:nvSpPr>
        <p:spPr bwMode="auto">
          <a:xfrm>
            <a:off x="7162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2"/>
          <p:cNvSpPr>
            <a:spLocks noChangeShapeType="1"/>
          </p:cNvSpPr>
          <p:nvPr/>
        </p:nvSpPr>
        <p:spPr bwMode="auto">
          <a:xfrm>
            <a:off x="7848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4360" name="Text Box 24"/>
          <p:cNvSpPr txBox="1">
            <a:spLocks noChangeArrowheads="1"/>
          </p:cNvSpPr>
          <p:nvPr/>
        </p:nvSpPr>
        <p:spPr bwMode="auto">
          <a:xfrm>
            <a:off x="381000" y="5105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en-US">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654360"/>
                                        </p:tgtEl>
                                        <p:attrNameLst>
                                          <p:attrName>style.visibility</p:attrName>
                                        </p:attrNameLst>
                                      </p:cBhvr>
                                      <p:to>
                                        <p:strVal val="visible"/>
                                      </p:to>
                                    </p:set>
                                    <p:anim calcmode="lin" valueType="num">
                                      <p:cBhvr additive="base">
                                        <p:cTn id="7" dur="500" fill="hold"/>
                                        <p:tgtEl>
                                          <p:spTgt spid="654360"/>
                                        </p:tgtEl>
                                        <p:attrNameLst>
                                          <p:attrName>ppt_x</p:attrName>
                                        </p:attrNameLst>
                                      </p:cBhvr>
                                      <p:tavLst>
                                        <p:tav tm="0">
                                          <p:val>
                                            <p:strVal val="#ppt_x"/>
                                          </p:val>
                                        </p:tav>
                                        <p:tav tm="100000">
                                          <p:val>
                                            <p:strVal val="#ppt_x"/>
                                          </p:val>
                                        </p:tav>
                                      </p:tavLst>
                                    </p:anim>
                                    <p:anim calcmode="lin" valueType="num">
                                      <p:cBhvr additive="base">
                                        <p:cTn id="8" dur="500" fill="hold"/>
                                        <p:tgtEl>
                                          <p:spTgt spid="6543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4343">
                                            <p:txEl>
                                              <p:pRg st="0" end="0"/>
                                            </p:txEl>
                                          </p:spTgt>
                                        </p:tgtEl>
                                        <p:attrNameLst>
                                          <p:attrName>style.visibility</p:attrName>
                                        </p:attrNameLst>
                                      </p:cBhvr>
                                      <p:to>
                                        <p:strVal val="visible"/>
                                      </p:to>
                                    </p:set>
                                    <p:anim calcmode="lin" valueType="num">
                                      <p:cBhvr additive="base">
                                        <p:cTn id="13" dur="500" fill="hold"/>
                                        <p:tgtEl>
                                          <p:spTgt spid="6543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4343">
                                            <p:txEl>
                                              <p:pRg st="1" end="1"/>
                                            </p:txEl>
                                          </p:spTgt>
                                        </p:tgtEl>
                                        <p:attrNameLst>
                                          <p:attrName>style.visibility</p:attrName>
                                        </p:attrNameLst>
                                      </p:cBhvr>
                                      <p:to>
                                        <p:strVal val="visible"/>
                                      </p:to>
                                    </p:set>
                                    <p:anim calcmode="lin" valueType="num">
                                      <p:cBhvr additive="base">
                                        <p:cTn id="19" dur="500" fill="hold"/>
                                        <p:tgtEl>
                                          <p:spTgt spid="6543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4343">
                                            <p:txEl>
                                              <p:pRg st="2" end="2"/>
                                            </p:txEl>
                                          </p:spTgt>
                                        </p:tgtEl>
                                        <p:attrNameLst>
                                          <p:attrName>style.visibility</p:attrName>
                                        </p:attrNameLst>
                                      </p:cBhvr>
                                      <p:to>
                                        <p:strVal val="visible"/>
                                      </p:to>
                                    </p:set>
                                    <p:anim calcmode="lin" valueType="num">
                                      <p:cBhvr additive="base">
                                        <p:cTn id="25" dur="500" fill="hold"/>
                                        <p:tgtEl>
                                          <p:spTgt spid="6543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4343">
                                            <p:txEl>
                                              <p:pRg st="3" end="3"/>
                                            </p:txEl>
                                          </p:spTgt>
                                        </p:tgtEl>
                                        <p:attrNameLst>
                                          <p:attrName>style.visibility</p:attrName>
                                        </p:attrNameLst>
                                      </p:cBhvr>
                                      <p:to>
                                        <p:strVal val="visible"/>
                                      </p:to>
                                    </p:set>
                                    <p:anim calcmode="lin" valueType="num">
                                      <p:cBhvr additive="base">
                                        <p:cTn id="31" dur="500" fill="hold"/>
                                        <p:tgtEl>
                                          <p:spTgt spid="6543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43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4343">
                                            <p:txEl>
                                              <p:pRg st="4" end="4"/>
                                            </p:txEl>
                                          </p:spTgt>
                                        </p:tgtEl>
                                        <p:attrNameLst>
                                          <p:attrName>style.visibility</p:attrName>
                                        </p:attrNameLst>
                                      </p:cBhvr>
                                      <p:to>
                                        <p:strVal val="visible"/>
                                      </p:to>
                                    </p:set>
                                    <p:anim calcmode="lin" valueType="num">
                                      <p:cBhvr additive="base">
                                        <p:cTn id="37" dur="500" fill="hold"/>
                                        <p:tgtEl>
                                          <p:spTgt spid="6543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43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4343">
                                            <p:txEl>
                                              <p:pRg st="5" end="5"/>
                                            </p:txEl>
                                          </p:spTgt>
                                        </p:tgtEl>
                                        <p:attrNameLst>
                                          <p:attrName>style.visibility</p:attrName>
                                        </p:attrNameLst>
                                      </p:cBhvr>
                                      <p:to>
                                        <p:strVal val="visible"/>
                                      </p:to>
                                    </p:set>
                                    <p:anim calcmode="lin" valueType="num">
                                      <p:cBhvr additive="base">
                                        <p:cTn id="43" dur="500" fill="hold"/>
                                        <p:tgtEl>
                                          <p:spTgt spid="6543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43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4343">
                                            <p:txEl>
                                              <p:pRg st="6" end="6"/>
                                            </p:txEl>
                                          </p:spTgt>
                                        </p:tgtEl>
                                        <p:attrNameLst>
                                          <p:attrName>style.visibility</p:attrName>
                                        </p:attrNameLst>
                                      </p:cBhvr>
                                      <p:to>
                                        <p:strVal val="visible"/>
                                      </p:to>
                                    </p:set>
                                    <p:anim calcmode="lin" valueType="num">
                                      <p:cBhvr additive="base">
                                        <p:cTn id="49" dur="500" fill="hold"/>
                                        <p:tgtEl>
                                          <p:spTgt spid="65434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43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54343">
                                            <p:txEl>
                                              <p:pRg st="7" end="7"/>
                                            </p:txEl>
                                          </p:spTgt>
                                        </p:tgtEl>
                                        <p:attrNameLst>
                                          <p:attrName>style.visibility</p:attrName>
                                        </p:attrNameLst>
                                      </p:cBhvr>
                                      <p:to>
                                        <p:strVal val="visible"/>
                                      </p:to>
                                    </p:set>
                                    <p:anim calcmode="lin" valueType="num">
                                      <p:cBhvr additive="base">
                                        <p:cTn id="55" dur="500" fill="hold"/>
                                        <p:tgtEl>
                                          <p:spTgt spid="65434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43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54343">
                                            <p:txEl>
                                              <p:pRg st="8" end="8"/>
                                            </p:txEl>
                                          </p:spTgt>
                                        </p:tgtEl>
                                        <p:attrNameLst>
                                          <p:attrName>style.visibility</p:attrName>
                                        </p:attrNameLst>
                                      </p:cBhvr>
                                      <p:to>
                                        <p:strVal val="visible"/>
                                      </p:to>
                                    </p:set>
                                    <p:anim calcmode="lin" valueType="num">
                                      <p:cBhvr additive="base">
                                        <p:cTn id="61" dur="500" fill="hold"/>
                                        <p:tgtEl>
                                          <p:spTgt spid="65434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543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54343">
                                            <p:txEl>
                                              <p:pRg st="9" end="9"/>
                                            </p:txEl>
                                          </p:spTgt>
                                        </p:tgtEl>
                                        <p:attrNameLst>
                                          <p:attrName>style.visibility</p:attrName>
                                        </p:attrNameLst>
                                      </p:cBhvr>
                                      <p:to>
                                        <p:strVal val="visible"/>
                                      </p:to>
                                    </p:set>
                                    <p:anim calcmode="lin" valueType="num">
                                      <p:cBhvr additive="base">
                                        <p:cTn id="67" dur="500" fill="hold"/>
                                        <p:tgtEl>
                                          <p:spTgt spid="65434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543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54343">
                                            <p:txEl>
                                              <p:pRg st="10" end="10"/>
                                            </p:txEl>
                                          </p:spTgt>
                                        </p:tgtEl>
                                        <p:attrNameLst>
                                          <p:attrName>style.visibility</p:attrName>
                                        </p:attrNameLst>
                                      </p:cBhvr>
                                      <p:to>
                                        <p:strVal val="visible"/>
                                      </p:to>
                                    </p:set>
                                    <p:anim calcmode="lin" valueType="num">
                                      <p:cBhvr additive="base">
                                        <p:cTn id="73" dur="500" fill="hold"/>
                                        <p:tgtEl>
                                          <p:spTgt spid="65434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543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3" grpId="0" build="p" autoUpdateAnimBg="0"/>
      <p:bldP spid="65436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8" name="Rectangle 4"/>
          <p:cNvSpPr>
            <a:spLocks noGrp="1" noChangeArrowheads="1"/>
          </p:cNvSpPr>
          <p:nvPr>
            <p:ph type="title"/>
          </p:nvPr>
        </p:nvSpPr>
        <p:spPr>
          <a:xfrm>
            <a:off x="609600" y="304800"/>
            <a:ext cx="7772400" cy="757238"/>
          </a:xfrm>
          <a:noFill/>
        </p:spPr>
        <p:txBody>
          <a:bodyPr lIns="90488" tIns="44450" rIns="90488" bIns="44450"/>
          <a:lstStyle/>
          <a:p>
            <a:pPr eaLnBrk="1" hangingPunct="1"/>
            <a:r>
              <a:rPr lang="en-US" b="1" smtClean="0">
                <a:latin typeface="Times New Roman" pitchFamily="18" charset="0"/>
              </a:rPr>
              <a:t>Weighted Average - Perpetual</a:t>
            </a:r>
            <a:r>
              <a:rPr lang="en-US" b="1" smtClean="0"/>
              <a:t>  </a:t>
            </a:r>
          </a:p>
        </p:txBody>
      </p:sp>
      <p:sp>
        <p:nvSpPr>
          <p:cNvPr id="36869" name="Rectangle 5" descr="Rectangle: Click to edit Master text styles&#10;Second level&#10;Third level&#10;Fourth level&#10;Fifth level"/>
          <p:cNvSpPr>
            <a:spLocks noGrp="1" noChangeArrowheads="1"/>
          </p:cNvSpPr>
          <p:nvPr>
            <p:ph type="body" idx="1"/>
          </p:nvPr>
        </p:nvSpPr>
        <p:spPr>
          <a:xfrm>
            <a:off x="609600" y="1676400"/>
            <a:ext cx="8229600" cy="4191000"/>
          </a:xfrm>
          <a:noFill/>
        </p:spPr>
        <p:txBody>
          <a:bodyPr lIns="90488" tIns="44450" rIns="90488" bIns="44450"/>
          <a:lstStyle/>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latin typeface="Times New Roman" pitchFamily="18" charset="0"/>
              </a:rPr>
              <a:t>When weighted average is applied on a perpetual basis it is called a “Moving Average”.</a:t>
            </a:r>
          </a:p>
          <a:p>
            <a:pPr marL="285750" indent="-285750" eaLnBrk="1" hangingPunct="1">
              <a:lnSpc>
                <a:spcPct val="90000"/>
              </a:lnSpc>
              <a:buFont typeface="Wingdings" pitchFamily="2" charset="2"/>
              <a:buNone/>
              <a:tabLst>
                <a:tab pos="1371600" algn="l"/>
                <a:tab pos="3200400" algn="l"/>
                <a:tab pos="4572000" algn="l"/>
                <a:tab pos="5943600" algn="l"/>
              </a:tabLst>
            </a:pPr>
            <a:endParaRPr lang="en-US" sz="2800" b="1" smtClean="0">
              <a:latin typeface="Times New Roman" pitchFamily="18" charset="0"/>
            </a:endParaRP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latin typeface="Times New Roman" pitchFamily="18" charset="0"/>
              </a:rPr>
              <a:t>		                Procedures:</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latin typeface="Times New Roman" pitchFamily="18" charset="0"/>
              </a:rPr>
              <a:t>1.  A new unit average cost must be calculated after      every purchase.</a:t>
            </a:r>
          </a:p>
          <a:p>
            <a:pPr marL="285750" indent="-285750" eaLnBrk="1" hangingPunct="1">
              <a:lnSpc>
                <a:spcPct val="90000"/>
              </a:lnSpc>
              <a:buFont typeface="Wingdings" pitchFamily="2" charset="2"/>
              <a:buNone/>
              <a:tabLst>
                <a:tab pos="1371600" algn="l"/>
                <a:tab pos="3200400" algn="l"/>
                <a:tab pos="4572000" algn="l"/>
                <a:tab pos="5943600" algn="l"/>
              </a:tabLst>
            </a:pPr>
            <a:r>
              <a:rPr lang="en-US" sz="2800" b="1" smtClean="0">
                <a:latin typeface="Times New Roman" pitchFamily="18" charset="0"/>
              </a:rPr>
              <a:t>2.  Units SOLD are “costed out” (that is, charged to Cost of Goods Sold) using the unit average cost of units in inventory at the time of the sale. </a:t>
            </a: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2" name="Rectangle 4"/>
          <p:cNvSpPr>
            <a:spLocks noGrp="1" noChangeArrowheads="1"/>
          </p:cNvSpPr>
          <p:nvPr>
            <p:ph type="title"/>
          </p:nvPr>
        </p:nvSpPr>
        <p:spPr>
          <a:xfrm>
            <a:off x="533400" y="457200"/>
            <a:ext cx="7772400" cy="609600"/>
          </a:xfrm>
          <a:noFill/>
        </p:spPr>
        <p:txBody>
          <a:bodyPr lIns="90488" tIns="44450" rIns="90488" bIns="44450" anchor="b"/>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37893"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 dateunits cost   $ inv.</a:t>
            </a:r>
          </a:p>
        </p:txBody>
      </p:sp>
      <p:sp>
        <p:nvSpPr>
          <p:cNvPr id="37894"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37896"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3"/>
          <p:cNvSpPr>
            <a:spLocks noChangeShapeType="1"/>
          </p:cNvSpPr>
          <p:nvPr/>
        </p:nvSpPr>
        <p:spPr bwMode="auto">
          <a:xfrm>
            <a:off x="2667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Line 14"/>
          <p:cNvSpPr>
            <a:spLocks noChangeShapeType="1"/>
          </p:cNvSpPr>
          <p:nvPr/>
        </p:nvSpPr>
        <p:spPr bwMode="auto">
          <a:xfrm>
            <a:off x="5715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15"/>
          <p:cNvSpPr>
            <a:spLocks noChangeShapeType="1"/>
          </p:cNvSpPr>
          <p:nvPr/>
        </p:nvSpPr>
        <p:spPr bwMode="auto">
          <a:xfrm>
            <a:off x="11430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17"/>
          <p:cNvSpPr>
            <a:spLocks noChangeShapeType="1"/>
          </p:cNvSpPr>
          <p:nvPr/>
        </p:nvSpPr>
        <p:spPr bwMode="auto">
          <a:xfrm>
            <a:off x="33528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0"/>
          <p:cNvSpPr>
            <a:spLocks noChangeShapeType="1"/>
          </p:cNvSpPr>
          <p:nvPr/>
        </p:nvSpPr>
        <p:spPr bwMode="auto">
          <a:xfrm>
            <a:off x="6324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22"/>
          <p:cNvSpPr>
            <a:spLocks noChangeShapeType="1"/>
          </p:cNvSpPr>
          <p:nvPr/>
        </p:nvSpPr>
        <p:spPr bwMode="auto">
          <a:xfrm>
            <a:off x="77724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8456"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t>
            </a:r>
            <a:r>
              <a:rPr lang="en-US" sz="2200" b="1">
                <a:solidFill>
                  <a:srgbClr val="FF0066"/>
                </a:solidFill>
                <a:latin typeface="Arial" charset="0"/>
              </a:rPr>
              <a:t>ave</a:t>
            </a:r>
            <a:r>
              <a:rPr lang="en-US" sz="2200" b="1">
                <a:latin typeface="Arial" charset="0"/>
              </a:rPr>
              <a:t>.   22 @ </a:t>
            </a:r>
            <a:r>
              <a:rPr lang="en-US" sz="2200" b="1">
                <a:solidFill>
                  <a:srgbClr val="FF0066"/>
                </a:solidFill>
                <a:latin typeface="Arial" charset="0"/>
              </a:rPr>
              <a:t>??</a:t>
            </a:r>
            <a:r>
              <a:rPr lang="en-US" sz="2200" b="1">
                <a:latin typeface="Arial" charset="0"/>
              </a:rPr>
              <a:t> =124.00	  </a:t>
            </a:r>
            <a:endParaRPr lang="en-US" b="1">
              <a:latin typeface="Times New Roman" pitchFamily="18" charset="0"/>
            </a:endParaRPr>
          </a:p>
        </p:txBody>
      </p:sp>
      <p:sp>
        <p:nvSpPr>
          <p:cNvPr id="658457" name="Text Box 25"/>
          <p:cNvSpPr txBox="1">
            <a:spLocks noChangeArrowheads="1"/>
          </p:cNvSpPr>
          <p:nvPr/>
        </p:nvSpPr>
        <p:spPr bwMode="auto">
          <a:xfrm>
            <a:off x="533400" y="50292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  </a:t>
            </a:r>
            <a:r>
              <a:rPr lang="en-US" b="1">
                <a:solidFill>
                  <a:srgbClr val="FF0066"/>
                </a:solidFill>
                <a:latin typeface="Arial" charset="0"/>
              </a:rPr>
              <a:t>Question:  What is the average unit cost as of 3/10?</a:t>
            </a:r>
          </a:p>
          <a:p>
            <a:pPr>
              <a:lnSpc>
                <a:spcPct val="50000"/>
              </a:lnSpc>
              <a:spcBef>
                <a:spcPct val="50000"/>
              </a:spcBef>
            </a:pPr>
            <a:r>
              <a:rPr lang="en-US" b="1">
                <a:solidFill>
                  <a:srgbClr val="FF0066"/>
                </a:solidFill>
                <a:latin typeface="Arial" charset="0"/>
              </a:rPr>
              <a:t>Total Inv. Cost  </a:t>
            </a:r>
            <a:r>
              <a:rPr lang="en-US" sz="1800" b="1">
                <a:solidFill>
                  <a:srgbClr val="FF0066"/>
                </a:solidFill>
                <a:latin typeface="Arial" charset="0"/>
              </a:rPr>
              <a:t>divided by</a:t>
            </a:r>
            <a:r>
              <a:rPr lang="en-US" b="1">
                <a:solidFill>
                  <a:srgbClr val="FF0066"/>
                </a:solidFill>
                <a:latin typeface="Arial" charset="0"/>
              </a:rPr>
              <a:t>  Total units in inv. = Unit Cost</a:t>
            </a:r>
          </a:p>
          <a:p>
            <a:pPr>
              <a:lnSpc>
                <a:spcPct val="50000"/>
              </a:lnSpc>
              <a:spcBef>
                <a:spcPct val="50000"/>
              </a:spcBef>
            </a:pPr>
            <a:r>
              <a:rPr lang="en-US" b="1">
                <a:solidFill>
                  <a:srgbClr val="FF0066"/>
                </a:solidFill>
                <a:latin typeface="Arial" charset="0"/>
              </a:rPr>
              <a:t>       $124                 /                     22               = $5.64/unit</a:t>
            </a:r>
            <a:endParaRPr lang="en-US">
              <a:latin typeface="Times New Roman" pitchFamily="18" charset="0"/>
            </a:endParaRPr>
          </a:p>
        </p:txBody>
      </p:sp>
      <p:sp>
        <p:nvSpPr>
          <p:cNvPr id="658458" name="Line 26"/>
          <p:cNvSpPr>
            <a:spLocks noChangeShapeType="1"/>
          </p:cNvSpPr>
          <p:nvPr/>
        </p:nvSpPr>
        <p:spPr bwMode="auto">
          <a:xfrm flipH="1">
            <a:off x="2057400" y="3352800"/>
            <a:ext cx="5867400" cy="2590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8459" name="Line 27"/>
          <p:cNvSpPr>
            <a:spLocks noChangeShapeType="1"/>
          </p:cNvSpPr>
          <p:nvPr/>
        </p:nvSpPr>
        <p:spPr bwMode="auto">
          <a:xfrm flipH="1">
            <a:off x="5410200" y="3352800"/>
            <a:ext cx="1219200" cy="2438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6" name="Line 28"/>
          <p:cNvSpPr>
            <a:spLocks noChangeShapeType="1"/>
          </p:cNvSpPr>
          <p:nvPr/>
        </p:nvSpPr>
        <p:spPr bwMode="auto">
          <a:xfrm>
            <a:off x="2667000" y="18288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7917" name="Line 29"/>
          <p:cNvSpPr>
            <a:spLocks noChangeShapeType="1"/>
          </p:cNvSpPr>
          <p:nvPr/>
        </p:nvSpPr>
        <p:spPr bwMode="auto">
          <a:xfrm>
            <a:off x="5715000" y="19050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8456">
                                            <p:txEl>
                                              <p:pRg st="0" end="0"/>
                                            </p:txEl>
                                          </p:spTgt>
                                        </p:tgtEl>
                                        <p:attrNameLst>
                                          <p:attrName>style.visibility</p:attrName>
                                        </p:attrNameLst>
                                      </p:cBhvr>
                                      <p:to>
                                        <p:strVal val="visible"/>
                                      </p:to>
                                    </p:set>
                                    <p:anim calcmode="lin" valueType="num">
                                      <p:cBhvr additive="base">
                                        <p:cTn id="7" dur="500" fill="hold"/>
                                        <p:tgtEl>
                                          <p:spTgt spid="6584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84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8456">
                                            <p:txEl>
                                              <p:pRg st="1" end="1"/>
                                            </p:txEl>
                                          </p:spTgt>
                                        </p:tgtEl>
                                        <p:attrNameLst>
                                          <p:attrName>style.visibility</p:attrName>
                                        </p:attrNameLst>
                                      </p:cBhvr>
                                      <p:to>
                                        <p:strVal val="visible"/>
                                      </p:to>
                                    </p:set>
                                    <p:anim calcmode="lin" valueType="num">
                                      <p:cBhvr additive="base">
                                        <p:cTn id="13" dur="500" fill="hold"/>
                                        <p:tgtEl>
                                          <p:spTgt spid="6584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84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8456">
                                            <p:txEl>
                                              <p:pRg st="2" end="2"/>
                                            </p:txEl>
                                          </p:spTgt>
                                        </p:tgtEl>
                                        <p:attrNameLst>
                                          <p:attrName>style.visibility</p:attrName>
                                        </p:attrNameLst>
                                      </p:cBhvr>
                                      <p:to>
                                        <p:strVal val="visible"/>
                                      </p:to>
                                    </p:set>
                                    <p:anim calcmode="lin" valueType="num">
                                      <p:cBhvr additive="base">
                                        <p:cTn id="19" dur="500" fill="hold"/>
                                        <p:tgtEl>
                                          <p:spTgt spid="6584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84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8456">
                                            <p:txEl>
                                              <p:pRg st="3" end="3"/>
                                            </p:txEl>
                                          </p:spTgt>
                                        </p:tgtEl>
                                        <p:attrNameLst>
                                          <p:attrName>style.visibility</p:attrName>
                                        </p:attrNameLst>
                                      </p:cBhvr>
                                      <p:to>
                                        <p:strVal val="visible"/>
                                      </p:to>
                                    </p:set>
                                    <p:anim calcmode="lin" valueType="num">
                                      <p:cBhvr additive="base">
                                        <p:cTn id="25" dur="500" fill="hold"/>
                                        <p:tgtEl>
                                          <p:spTgt spid="6584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84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8457">
                                            <p:txEl>
                                              <p:pRg st="0" end="0"/>
                                            </p:txEl>
                                          </p:spTgt>
                                        </p:tgtEl>
                                        <p:attrNameLst>
                                          <p:attrName>style.visibility</p:attrName>
                                        </p:attrNameLst>
                                      </p:cBhvr>
                                      <p:to>
                                        <p:strVal val="visible"/>
                                      </p:to>
                                    </p:set>
                                    <p:anim calcmode="lin" valueType="num">
                                      <p:cBhvr additive="base">
                                        <p:cTn id="31" dur="500" fill="hold"/>
                                        <p:tgtEl>
                                          <p:spTgt spid="65845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84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8457">
                                            <p:txEl>
                                              <p:pRg st="1" end="1"/>
                                            </p:txEl>
                                          </p:spTgt>
                                        </p:tgtEl>
                                        <p:attrNameLst>
                                          <p:attrName>style.visibility</p:attrName>
                                        </p:attrNameLst>
                                      </p:cBhvr>
                                      <p:to>
                                        <p:strVal val="visible"/>
                                      </p:to>
                                    </p:set>
                                    <p:anim calcmode="lin" valueType="num">
                                      <p:cBhvr additive="base">
                                        <p:cTn id="37" dur="500" fill="hold"/>
                                        <p:tgtEl>
                                          <p:spTgt spid="65845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84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8457">
                                            <p:txEl>
                                              <p:pRg st="2" end="2"/>
                                            </p:txEl>
                                          </p:spTgt>
                                        </p:tgtEl>
                                        <p:attrNameLst>
                                          <p:attrName>style.visibility</p:attrName>
                                        </p:attrNameLst>
                                      </p:cBhvr>
                                      <p:to>
                                        <p:strVal val="visible"/>
                                      </p:to>
                                    </p:set>
                                    <p:anim calcmode="lin" valueType="num">
                                      <p:cBhvr additive="base">
                                        <p:cTn id="43" dur="500" fill="hold"/>
                                        <p:tgtEl>
                                          <p:spTgt spid="65845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8457">
                                            <p:txEl>
                                              <p:pRg st="2" end="2"/>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658458"/>
                                        </p:tgtEl>
                                        <p:attrNameLst>
                                          <p:attrName>style.visibility</p:attrName>
                                        </p:attrNameLst>
                                      </p:cBhvr>
                                      <p:to>
                                        <p:strVal val="visible"/>
                                      </p:to>
                                    </p:set>
                                    <p:anim calcmode="lin" valueType="num">
                                      <p:cBhvr additive="base">
                                        <p:cTn id="48" dur="500" fill="hold"/>
                                        <p:tgtEl>
                                          <p:spTgt spid="658458"/>
                                        </p:tgtEl>
                                        <p:attrNameLst>
                                          <p:attrName>ppt_x</p:attrName>
                                        </p:attrNameLst>
                                      </p:cBhvr>
                                      <p:tavLst>
                                        <p:tav tm="0">
                                          <p:val>
                                            <p:strVal val="0-#ppt_w/2"/>
                                          </p:val>
                                        </p:tav>
                                        <p:tav tm="100000">
                                          <p:val>
                                            <p:strVal val="#ppt_x"/>
                                          </p:val>
                                        </p:tav>
                                      </p:tavLst>
                                    </p:anim>
                                    <p:anim calcmode="lin" valueType="num">
                                      <p:cBhvr additive="base">
                                        <p:cTn id="49" dur="500" fill="hold"/>
                                        <p:tgtEl>
                                          <p:spTgt spid="658458"/>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658459"/>
                                        </p:tgtEl>
                                        <p:attrNameLst>
                                          <p:attrName>style.visibility</p:attrName>
                                        </p:attrNameLst>
                                      </p:cBhvr>
                                      <p:to>
                                        <p:strVal val="visible"/>
                                      </p:to>
                                    </p:set>
                                    <p:anim calcmode="lin" valueType="num">
                                      <p:cBhvr additive="base">
                                        <p:cTn id="53" dur="500" fill="hold"/>
                                        <p:tgtEl>
                                          <p:spTgt spid="658459"/>
                                        </p:tgtEl>
                                        <p:attrNameLst>
                                          <p:attrName>ppt_x</p:attrName>
                                        </p:attrNameLst>
                                      </p:cBhvr>
                                      <p:tavLst>
                                        <p:tav tm="0">
                                          <p:val>
                                            <p:strVal val="0-#ppt_w/2"/>
                                          </p:val>
                                        </p:tav>
                                        <p:tav tm="100000">
                                          <p:val>
                                            <p:strVal val="#ppt_x"/>
                                          </p:val>
                                        </p:tav>
                                      </p:tavLst>
                                    </p:anim>
                                    <p:anim calcmode="lin" valueType="num">
                                      <p:cBhvr additive="base">
                                        <p:cTn id="54" dur="500" fill="hold"/>
                                        <p:tgtEl>
                                          <p:spTgt spid="658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56" grpId="0" build="p" autoUpdateAnimBg="0"/>
      <p:bldP spid="658457" grpId="0" build="p" autoUpdateAnimBg="0"/>
      <p:bldP spid="658458" grpId="0" animBg="1"/>
      <p:bldP spid="65845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4"/>
          <p:cNvSpPr>
            <a:spLocks noGrp="1" noChangeArrowheads="1"/>
          </p:cNvSpPr>
          <p:nvPr>
            <p:ph type="title"/>
          </p:nvPr>
        </p:nvSpPr>
        <p:spPr>
          <a:xfrm>
            <a:off x="533400" y="457200"/>
            <a:ext cx="7772400" cy="609600"/>
          </a:xfrm>
          <a:noFill/>
        </p:spPr>
        <p:txBody>
          <a:bodyPr lIns="90488" tIns="44450" rIns="90488" bIns="44450" anchor="b"/>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38917"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 dateunits cost   $ inv.</a:t>
            </a:r>
          </a:p>
        </p:txBody>
      </p:sp>
      <p:sp>
        <p:nvSpPr>
          <p:cNvPr id="38918"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38920"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3"/>
          <p:cNvSpPr>
            <a:spLocks noChangeShapeType="1"/>
          </p:cNvSpPr>
          <p:nvPr/>
        </p:nvSpPr>
        <p:spPr bwMode="auto">
          <a:xfrm>
            <a:off x="2667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a:off x="5715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p:cNvSpPr>
            <a:spLocks noChangeShapeType="1"/>
          </p:cNvSpPr>
          <p:nvPr/>
        </p:nvSpPr>
        <p:spPr bwMode="auto">
          <a:xfrm>
            <a:off x="11430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p:cNvSpPr>
            <a:spLocks noChangeShapeType="1"/>
          </p:cNvSpPr>
          <p:nvPr/>
        </p:nvSpPr>
        <p:spPr bwMode="auto">
          <a:xfrm>
            <a:off x="33528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a:off x="6324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p:cNvSpPr>
            <a:spLocks noChangeShapeType="1"/>
          </p:cNvSpPr>
          <p:nvPr/>
        </p:nvSpPr>
        <p:spPr bwMode="auto">
          <a:xfrm>
            <a:off x="77724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8456"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t>
            </a:r>
            <a:r>
              <a:rPr lang="en-US" sz="2200" b="1">
                <a:solidFill>
                  <a:srgbClr val="FF0066"/>
                </a:solidFill>
                <a:latin typeface="Arial" charset="0"/>
              </a:rPr>
              <a:t>ave</a:t>
            </a:r>
            <a:r>
              <a:rPr lang="en-US" sz="2200" b="1">
                <a:latin typeface="Arial" charset="0"/>
              </a:rPr>
              <a:t>.   22 @ </a:t>
            </a:r>
            <a:r>
              <a:rPr lang="en-US" sz="2200" b="1">
                <a:solidFill>
                  <a:srgbClr val="FF0066"/>
                </a:solidFill>
                <a:latin typeface="Arial" charset="0"/>
              </a:rPr>
              <a:t>??</a:t>
            </a:r>
            <a:r>
              <a:rPr lang="en-US" sz="2200" b="1">
                <a:latin typeface="Arial" charset="0"/>
              </a:rPr>
              <a:t> =124.00	  </a:t>
            </a:r>
            <a:endParaRPr lang="en-US" b="1">
              <a:latin typeface="Times New Roman" pitchFamily="18" charset="0"/>
            </a:endParaRPr>
          </a:p>
        </p:txBody>
      </p:sp>
      <p:sp>
        <p:nvSpPr>
          <p:cNvPr id="658457" name="Text Box 25"/>
          <p:cNvSpPr txBox="1">
            <a:spLocks noChangeArrowheads="1"/>
          </p:cNvSpPr>
          <p:nvPr/>
        </p:nvSpPr>
        <p:spPr bwMode="auto">
          <a:xfrm>
            <a:off x="533400" y="50292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  </a:t>
            </a:r>
            <a:r>
              <a:rPr lang="en-US" b="1">
                <a:solidFill>
                  <a:srgbClr val="FF0066"/>
                </a:solidFill>
                <a:latin typeface="Arial" charset="0"/>
              </a:rPr>
              <a:t>Question:  What is the average unit cost as of 3/10?</a:t>
            </a:r>
          </a:p>
          <a:p>
            <a:pPr>
              <a:lnSpc>
                <a:spcPct val="50000"/>
              </a:lnSpc>
              <a:spcBef>
                <a:spcPct val="50000"/>
              </a:spcBef>
            </a:pPr>
            <a:r>
              <a:rPr lang="en-US" b="1">
                <a:solidFill>
                  <a:srgbClr val="FF0066"/>
                </a:solidFill>
                <a:latin typeface="Arial" charset="0"/>
              </a:rPr>
              <a:t>Total Inv. Cost  </a:t>
            </a:r>
            <a:r>
              <a:rPr lang="en-US" sz="1800" b="1">
                <a:solidFill>
                  <a:srgbClr val="FF0066"/>
                </a:solidFill>
                <a:latin typeface="Arial" charset="0"/>
              </a:rPr>
              <a:t>divided by</a:t>
            </a:r>
            <a:r>
              <a:rPr lang="en-US" b="1">
                <a:solidFill>
                  <a:srgbClr val="FF0066"/>
                </a:solidFill>
                <a:latin typeface="Arial" charset="0"/>
              </a:rPr>
              <a:t>  Total units in inv. = Unit Cost</a:t>
            </a:r>
          </a:p>
          <a:p>
            <a:pPr>
              <a:lnSpc>
                <a:spcPct val="50000"/>
              </a:lnSpc>
              <a:spcBef>
                <a:spcPct val="50000"/>
              </a:spcBef>
            </a:pPr>
            <a:r>
              <a:rPr lang="en-US" b="1">
                <a:solidFill>
                  <a:srgbClr val="FF0066"/>
                </a:solidFill>
                <a:latin typeface="Arial" charset="0"/>
              </a:rPr>
              <a:t>       $124                 /                     22               = $5.64/unit</a:t>
            </a:r>
            <a:endParaRPr lang="en-US">
              <a:latin typeface="Times New Roman" pitchFamily="18" charset="0"/>
            </a:endParaRPr>
          </a:p>
        </p:txBody>
      </p:sp>
      <p:sp>
        <p:nvSpPr>
          <p:cNvPr id="38938" name="Line 28"/>
          <p:cNvSpPr>
            <a:spLocks noChangeShapeType="1"/>
          </p:cNvSpPr>
          <p:nvPr/>
        </p:nvSpPr>
        <p:spPr bwMode="auto">
          <a:xfrm>
            <a:off x="2667000" y="18288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39" name="Line 29"/>
          <p:cNvSpPr>
            <a:spLocks noChangeShapeType="1"/>
          </p:cNvSpPr>
          <p:nvPr/>
        </p:nvSpPr>
        <p:spPr bwMode="auto">
          <a:xfrm>
            <a:off x="5715000" y="19050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8456">
                                            <p:txEl>
                                              <p:pRg st="0" end="0"/>
                                            </p:txEl>
                                          </p:spTgt>
                                        </p:tgtEl>
                                        <p:attrNameLst>
                                          <p:attrName>style.visibility</p:attrName>
                                        </p:attrNameLst>
                                      </p:cBhvr>
                                      <p:to>
                                        <p:strVal val="visible"/>
                                      </p:to>
                                    </p:set>
                                    <p:anim calcmode="lin" valueType="num">
                                      <p:cBhvr additive="base">
                                        <p:cTn id="7" dur="500" fill="hold"/>
                                        <p:tgtEl>
                                          <p:spTgt spid="6584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84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8456">
                                            <p:txEl>
                                              <p:pRg st="1" end="1"/>
                                            </p:txEl>
                                          </p:spTgt>
                                        </p:tgtEl>
                                        <p:attrNameLst>
                                          <p:attrName>style.visibility</p:attrName>
                                        </p:attrNameLst>
                                      </p:cBhvr>
                                      <p:to>
                                        <p:strVal val="visible"/>
                                      </p:to>
                                    </p:set>
                                    <p:anim calcmode="lin" valueType="num">
                                      <p:cBhvr additive="base">
                                        <p:cTn id="13" dur="500" fill="hold"/>
                                        <p:tgtEl>
                                          <p:spTgt spid="6584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84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8456">
                                            <p:txEl>
                                              <p:pRg st="2" end="2"/>
                                            </p:txEl>
                                          </p:spTgt>
                                        </p:tgtEl>
                                        <p:attrNameLst>
                                          <p:attrName>style.visibility</p:attrName>
                                        </p:attrNameLst>
                                      </p:cBhvr>
                                      <p:to>
                                        <p:strVal val="visible"/>
                                      </p:to>
                                    </p:set>
                                    <p:anim calcmode="lin" valueType="num">
                                      <p:cBhvr additive="base">
                                        <p:cTn id="19" dur="500" fill="hold"/>
                                        <p:tgtEl>
                                          <p:spTgt spid="6584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84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8456">
                                            <p:txEl>
                                              <p:pRg st="3" end="3"/>
                                            </p:txEl>
                                          </p:spTgt>
                                        </p:tgtEl>
                                        <p:attrNameLst>
                                          <p:attrName>style.visibility</p:attrName>
                                        </p:attrNameLst>
                                      </p:cBhvr>
                                      <p:to>
                                        <p:strVal val="visible"/>
                                      </p:to>
                                    </p:set>
                                    <p:anim calcmode="lin" valueType="num">
                                      <p:cBhvr additive="base">
                                        <p:cTn id="25" dur="500" fill="hold"/>
                                        <p:tgtEl>
                                          <p:spTgt spid="6584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84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8457">
                                            <p:txEl>
                                              <p:pRg st="0" end="0"/>
                                            </p:txEl>
                                          </p:spTgt>
                                        </p:tgtEl>
                                        <p:attrNameLst>
                                          <p:attrName>style.visibility</p:attrName>
                                        </p:attrNameLst>
                                      </p:cBhvr>
                                      <p:to>
                                        <p:strVal val="visible"/>
                                      </p:to>
                                    </p:set>
                                    <p:anim calcmode="lin" valueType="num">
                                      <p:cBhvr additive="base">
                                        <p:cTn id="31" dur="500" fill="hold"/>
                                        <p:tgtEl>
                                          <p:spTgt spid="65845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84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8457">
                                            <p:txEl>
                                              <p:pRg st="1" end="1"/>
                                            </p:txEl>
                                          </p:spTgt>
                                        </p:tgtEl>
                                        <p:attrNameLst>
                                          <p:attrName>style.visibility</p:attrName>
                                        </p:attrNameLst>
                                      </p:cBhvr>
                                      <p:to>
                                        <p:strVal val="visible"/>
                                      </p:to>
                                    </p:set>
                                    <p:anim calcmode="lin" valueType="num">
                                      <p:cBhvr additive="base">
                                        <p:cTn id="37" dur="500" fill="hold"/>
                                        <p:tgtEl>
                                          <p:spTgt spid="65845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84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8457">
                                            <p:txEl>
                                              <p:pRg st="2" end="2"/>
                                            </p:txEl>
                                          </p:spTgt>
                                        </p:tgtEl>
                                        <p:attrNameLst>
                                          <p:attrName>style.visibility</p:attrName>
                                        </p:attrNameLst>
                                      </p:cBhvr>
                                      <p:to>
                                        <p:strVal val="visible"/>
                                      </p:to>
                                    </p:set>
                                    <p:anim calcmode="lin" valueType="num">
                                      <p:cBhvr additive="base">
                                        <p:cTn id="43" dur="500" fill="hold"/>
                                        <p:tgtEl>
                                          <p:spTgt spid="65845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84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56" grpId="0" build="p" autoUpdateAnimBg="0"/>
      <p:bldP spid="65845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4"/>
          <p:cNvSpPr>
            <a:spLocks noGrp="1" noChangeArrowheads="1"/>
          </p:cNvSpPr>
          <p:nvPr>
            <p:ph type="title"/>
          </p:nvPr>
        </p:nvSpPr>
        <p:spPr>
          <a:xfrm>
            <a:off x="533400" y="457200"/>
            <a:ext cx="7772400" cy="609600"/>
          </a:xfrm>
          <a:noFill/>
        </p:spPr>
        <p:txBody>
          <a:bodyPr lIns="90488" tIns="44450" rIns="90488" bIns="44450" anchor="b"/>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39941"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39942"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3"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39944"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6"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8"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9" name="Line 13"/>
          <p:cNvSpPr>
            <a:spLocks noChangeShapeType="1"/>
          </p:cNvSpPr>
          <p:nvPr/>
        </p:nvSpPr>
        <p:spPr bwMode="auto">
          <a:xfrm>
            <a:off x="2667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0" name="Line 14"/>
          <p:cNvSpPr>
            <a:spLocks noChangeShapeType="1"/>
          </p:cNvSpPr>
          <p:nvPr/>
        </p:nvSpPr>
        <p:spPr bwMode="auto">
          <a:xfrm>
            <a:off x="5715000" y="1066800"/>
            <a:ext cx="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15"/>
          <p:cNvSpPr>
            <a:spLocks noChangeShapeType="1"/>
          </p:cNvSpPr>
          <p:nvPr/>
        </p:nvSpPr>
        <p:spPr bwMode="auto">
          <a:xfrm>
            <a:off x="11430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7"/>
          <p:cNvSpPr>
            <a:spLocks noChangeShapeType="1"/>
          </p:cNvSpPr>
          <p:nvPr/>
        </p:nvSpPr>
        <p:spPr bwMode="auto">
          <a:xfrm>
            <a:off x="33528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20"/>
          <p:cNvSpPr>
            <a:spLocks noChangeShapeType="1"/>
          </p:cNvSpPr>
          <p:nvPr/>
        </p:nvSpPr>
        <p:spPr bwMode="auto">
          <a:xfrm>
            <a:off x="6324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8" name="Line 22"/>
          <p:cNvSpPr>
            <a:spLocks noChangeShapeType="1"/>
          </p:cNvSpPr>
          <p:nvPr/>
        </p:nvSpPr>
        <p:spPr bwMode="auto">
          <a:xfrm>
            <a:off x="7848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9"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0"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t>
            </a:r>
            <a:r>
              <a:rPr lang="en-US" sz="2200" b="1">
                <a:solidFill>
                  <a:srgbClr val="FF0066"/>
                </a:solidFill>
                <a:latin typeface="Arial" charset="0"/>
              </a:rPr>
              <a:t>ave</a:t>
            </a:r>
            <a:r>
              <a:rPr lang="en-US" sz="2200" b="1">
                <a:latin typeface="Arial" charset="0"/>
              </a:rPr>
              <a:t>.   22 @ </a:t>
            </a:r>
            <a:r>
              <a:rPr lang="en-US" sz="2200" b="1">
                <a:solidFill>
                  <a:srgbClr val="FF0066"/>
                </a:solidFill>
                <a:latin typeface="Arial" charset="0"/>
              </a:rPr>
              <a:t>5.64</a:t>
            </a:r>
            <a:r>
              <a:rPr lang="en-US" sz="2200" b="1">
                <a:latin typeface="Arial" charset="0"/>
              </a:rPr>
              <a:t> 124.00	  </a:t>
            </a:r>
            <a:endParaRPr lang="en-US" b="1">
              <a:latin typeface="Times New Roman" pitchFamily="18" charset="0"/>
            </a:endParaRPr>
          </a:p>
        </p:txBody>
      </p:sp>
      <p:sp>
        <p:nvSpPr>
          <p:cNvPr id="39961" name="Text Box 25"/>
          <p:cNvSpPr txBox="1">
            <a:spLocks noChangeArrowheads="1"/>
          </p:cNvSpPr>
          <p:nvPr/>
        </p:nvSpPr>
        <p:spPr bwMode="auto">
          <a:xfrm>
            <a:off x="533400" y="50292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  </a:t>
            </a:r>
            <a:r>
              <a:rPr lang="en-US" b="1">
                <a:solidFill>
                  <a:srgbClr val="FF0066"/>
                </a:solidFill>
                <a:latin typeface="Arial" charset="0"/>
              </a:rPr>
              <a:t>Question:  </a:t>
            </a:r>
            <a:r>
              <a:rPr lang="en-US" b="1">
                <a:solidFill>
                  <a:schemeClr val="accent2"/>
                </a:solidFill>
                <a:latin typeface="Arial" charset="0"/>
              </a:rPr>
              <a:t>What is the average unit cost as of 3/10?</a:t>
            </a:r>
            <a:endParaRPr lang="en-US" b="1">
              <a:solidFill>
                <a:srgbClr val="FF0066"/>
              </a:solidFill>
              <a:latin typeface="Arial" charset="0"/>
            </a:endParaRPr>
          </a:p>
          <a:p>
            <a:pPr>
              <a:lnSpc>
                <a:spcPct val="50000"/>
              </a:lnSpc>
              <a:spcBef>
                <a:spcPct val="50000"/>
              </a:spcBef>
            </a:pPr>
            <a:r>
              <a:rPr lang="en-US" b="1">
                <a:solidFill>
                  <a:schemeClr val="accent2"/>
                </a:solidFill>
                <a:latin typeface="Arial" charset="0"/>
              </a:rPr>
              <a:t>Total Inv. Cost  </a:t>
            </a:r>
            <a:r>
              <a:rPr lang="en-US" sz="1800" b="1">
                <a:solidFill>
                  <a:schemeClr val="accent2"/>
                </a:solidFill>
                <a:latin typeface="Arial" charset="0"/>
              </a:rPr>
              <a:t>divided by</a:t>
            </a:r>
            <a:r>
              <a:rPr lang="en-US" b="1">
                <a:solidFill>
                  <a:schemeClr val="accent2"/>
                </a:solidFill>
                <a:latin typeface="Arial" charset="0"/>
              </a:rPr>
              <a:t>  Total units in inv. =</a:t>
            </a:r>
            <a:r>
              <a:rPr lang="en-US" b="1">
                <a:solidFill>
                  <a:srgbClr val="FF0066"/>
                </a:solidFill>
                <a:latin typeface="Arial" charset="0"/>
              </a:rPr>
              <a:t> </a:t>
            </a:r>
            <a:r>
              <a:rPr lang="en-US" b="1">
                <a:solidFill>
                  <a:schemeClr val="accent2"/>
                </a:solidFill>
                <a:latin typeface="Arial" charset="0"/>
              </a:rPr>
              <a:t>Unit Cost</a:t>
            </a:r>
            <a:endParaRPr lang="en-US" b="1">
              <a:solidFill>
                <a:srgbClr val="FF0066"/>
              </a:solidFill>
              <a:latin typeface="Arial" charset="0"/>
            </a:endParaRPr>
          </a:p>
          <a:p>
            <a:pPr>
              <a:lnSpc>
                <a:spcPct val="50000"/>
              </a:lnSpc>
              <a:spcBef>
                <a:spcPct val="50000"/>
              </a:spcBef>
            </a:pPr>
            <a:r>
              <a:rPr lang="en-US" b="1">
                <a:solidFill>
                  <a:srgbClr val="FF0066"/>
                </a:solidFill>
                <a:latin typeface="Arial" charset="0"/>
              </a:rPr>
              <a:t>       </a:t>
            </a:r>
            <a:r>
              <a:rPr lang="en-US" b="1">
                <a:solidFill>
                  <a:schemeClr val="accent2"/>
                </a:solidFill>
                <a:latin typeface="Arial" charset="0"/>
              </a:rPr>
              <a:t>$124                 /                     22               =</a:t>
            </a:r>
            <a:r>
              <a:rPr lang="en-US" b="1">
                <a:solidFill>
                  <a:srgbClr val="FF0066"/>
                </a:solidFill>
                <a:latin typeface="Arial" charset="0"/>
              </a:rPr>
              <a:t> $5.64/unit</a:t>
            </a:r>
            <a:endParaRPr lang="en-US">
              <a:latin typeface="Times New Roman" pitchFamily="18" charset="0"/>
            </a:endParaRPr>
          </a:p>
        </p:txBody>
      </p:sp>
      <p:sp>
        <p:nvSpPr>
          <p:cNvPr id="660506" name="Line 26"/>
          <p:cNvSpPr>
            <a:spLocks noChangeShapeType="1"/>
          </p:cNvSpPr>
          <p:nvPr/>
        </p:nvSpPr>
        <p:spPr bwMode="auto">
          <a:xfrm flipV="1">
            <a:off x="7543800" y="3429000"/>
            <a:ext cx="0" cy="2438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60506"/>
                                        </p:tgtEl>
                                        <p:attrNameLst>
                                          <p:attrName>style.visibility</p:attrName>
                                        </p:attrNameLst>
                                      </p:cBhvr>
                                      <p:to>
                                        <p:strVal val="visible"/>
                                      </p:to>
                                    </p:set>
                                    <p:anim calcmode="lin" valueType="num">
                                      <p:cBhvr>
                                        <p:cTn id="7" dur="500" fill="hold"/>
                                        <p:tgtEl>
                                          <p:spTgt spid="660506"/>
                                        </p:tgtEl>
                                        <p:attrNameLst>
                                          <p:attrName>ppt_x</p:attrName>
                                        </p:attrNameLst>
                                      </p:cBhvr>
                                      <p:tavLst>
                                        <p:tav tm="0">
                                          <p:val>
                                            <p:strVal val="#ppt_x"/>
                                          </p:val>
                                        </p:tav>
                                        <p:tav tm="100000">
                                          <p:val>
                                            <p:strVal val="#ppt_x"/>
                                          </p:val>
                                        </p:tav>
                                      </p:tavLst>
                                    </p:anim>
                                    <p:anim calcmode="lin" valueType="num">
                                      <p:cBhvr>
                                        <p:cTn id="8" dur="500" fill="hold"/>
                                        <p:tgtEl>
                                          <p:spTgt spid="660506"/>
                                        </p:tgtEl>
                                        <p:attrNameLst>
                                          <p:attrName>ppt_y</p:attrName>
                                        </p:attrNameLst>
                                      </p:cBhvr>
                                      <p:tavLst>
                                        <p:tav tm="0">
                                          <p:val>
                                            <p:strVal val="#ppt_y+#ppt_h/2"/>
                                          </p:val>
                                        </p:tav>
                                        <p:tav tm="100000">
                                          <p:val>
                                            <p:strVal val="#ppt_y"/>
                                          </p:val>
                                        </p:tav>
                                      </p:tavLst>
                                    </p:anim>
                                    <p:anim calcmode="lin" valueType="num">
                                      <p:cBhvr>
                                        <p:cTn id="9" dur="500" fill="hold"/>
                                        <p:tgtEl>
                                          <p:spTgt spid="660506"/>
                                        </p:tgtEl>
                                        <p:attrNameLst>
                                          <p:attrName>ppt_w</p:attrName>
                                        </p:attrNameLst>
                                      </p:cBhvr>
                                      <p:tavLst>
                                        <p:tav tm="0">
                                          <p:val>
                                            <p:strVal val="#ppt_w"/>
                                          </p:val>
                                        </p:tav>
                                        <p:tav tm="100000">
                                          <p:val>
                                            <p:strVal val="#ppt_w"/>
                                          </p:val>
                                        </p:tav>
                                      </p:tavLst>
                                    </p:anim>
                                    <p:anim calcmode="lin" valueType="num">
                                      <p:cBhvr>
                                        <p:cTn id="10" dur="500" fill="hold"/>
                                        <p:tgtEl>
                                          <p:spTgt spid="6605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0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4"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0965"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0966"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0968"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0" name="Line 10"/>
          <p:cNvSpPr>
            <a:spLocks noChangeShapeType="1"/>
          </p:cNvSpPr>
          <p:nvPr/>
        </p:nvSpPr>
        <p:spPr bwMode="auto">
          <a:xfrm>
            <a:off x="457200" y="4267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1"/>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12"/>
          <p:cNvSpPr>
            <a:spLocks noChangeShapeType="1"/>
          </p:cNvSpPr>
          <p:nvPr/>
        </p:nvSpPr>
        <p:spPr bwMode="auto">
          <a:xfrm>
            <a:off x="2667000" y="1066800"/>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13"/>
          <p:cNvSpPr>
            <a:spLocks noChangeShapeType="1"/>
          </p:cNvSpPr>
          <p:nvPr/>
        </p:nvSpPr>
        <p:spPr bwMode="auto">
          <a:xfrm>
            <a:off x="5715000" y="1066800"/>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14"/>
          <p:cNvSpPr>
            <a:spLocks noChangeShapeType="1"/>
          </p:cNvSpPr>
          <p:nvPr/>
        </p:nvSpPr>
        <p:spPr bwMode="auto">
          <a:xfrm>
            <a:off x="1143000" y="1371600"/>
            <a:ext cx="0" cy="2895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15"/>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16"/>
          <p:cNvSpPr>
            <a:spLocks noChangeShapeType="1"/>
          </p:cNvSpPr>
          <p:nvPr/>
        </p:nvSpPr>
        <p:spPr bwMode="auto">
          <a:xfrm>
            <a:off x="3352800" y="1371600"/>
            <a:ext cx="0" cy="2895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7" name="Line 17"/>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18"/>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9"/>
          <p:cNvSpPr>
            <a:spLocks noChangeShapeType="1"/>
          </p:cNvSpPr>
          <p:nvPr/>
        </p:nvSpPr>
        <p:spPr bwMode="auto">
          <a:xfrm>
            <a:off x="6324600" y="1371600"/>
            <a:ext cx="0" cy="2895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20"/>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21"/>
          <p:cNvSpPr>
            <a:spLocks noChangeShapeType="1"/>
          </p:cNvSpPr>
          <p:nvPr/>
        </p:nvSpPr>
        <p:spPr bwMode="auto">
          <a:xfrm>
            <a:off x="7848600" y="1371600"/>
            <a:ext cx="0" cy="2895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Line 22"/>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3" name="Text Box 23"/>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t>
            </a:r>
            <a:r>
              <a:rPr lang="en-US" sz="2200" b="1">
                <a:solidFill>
                  <a:srgbClr val="FF0066"/>
                </a:solidFill>
                <a:latin typeface="Arial" charset="0"/>
              </a:rPr>
              <a:t>ave</a:t>
            </a:r>
            <a:r>
              <a:rPr lang="en-US" sz="2200" b="1">
                <a:latin typeface="Arial" charset="0"/>
              </a:rPr>
              <a:t>.   22 @ </a:t>
            </a:r>
            <a:r>
              <a:rPr lang="en-US" sz="2200" b="1">
                <a:solidFill>
                  <a:srgbClr val="FF0066"/>
                </a:solidFill>
                <a:latin typeface="Arial" charset="0"/>
              </a:rPr>
              <a:t>5.64</a:t>
            </a:r>
            <a:r>
              <a:rPr lang="en-US" sz="2200" b="1">
                <a:latin typeface="Arial" charset="0"/>
              </a:rPr>
              <a:t> 124.00	  </a:t>
            </a:r>
            <a:endParaRPr lang="en-US" b="1">
              <a:latin typeface="Times New Roman" pitchFamily="18" charset="0"/>
            </a:endParaRPr>
          </a:p>
        </p:txBody>
      </p:sp>
      <p:sp>
        <p:nvSpPr>
          <p:cNvPr id="662552" name="Text Box 24"/>
          <p:cNvSpPr txBox="1">
            <a:spLocks noChangeArrowheads="1"/>
          </p:cNvSpPr>
          <p:nvPr/>
        </p:nvSpPr>
        <p:spPr bwMode="auto">
          <a:xfrm>
            <a:off x="533400" y="4419600"/>
            <a:ext cx="8077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  			</a:t>
            </a:r>
            <a:r>
              <a:rPr lang="en-US" b="1">
                <a:solidFill>
                  <a:srgbClr val="FF0066"/>
                </a:solidFill>
                <a:latin typeface="Arial" charset="0"/>
              </a:rPr>
              <a:t>Now what?!</a:t>
            </a:r>
            <a:r>
              <a:rPr lang="en-US" b="1">
                <a:latin typeface="Arial" charset="0"/>
              </a:rPr>
              <a:t>  </a:t>
            </a:r>
          </a:p>
          <a:p>
            <a:pPr>
              <a:lnSpc>
                <a:spcPct val="80000"/>
              </a:lnSpc>
              <a:spcBef>
                <a:spcPct val="25000"/>
              </a:spcBef>
            </a:pPr>
            <a:r>
              <a:rPr lang="en-US" sz="2200" b="1">
                <a:solidFill>
                  <a:srgbClr val="6600FF"/>
                </a:solidFill>
                <a:latin typeface="Arial" charset="0"/>
              </a:rPr>
              <a:t>1.  Until another purchase is made, units SOLD are “costed    	out” at $5.64 each. </a:t>
            </a:r>
          </a:p>
          <a:p>
            <a:pPr>
              <a:lnSpc>
                <a:spcPct val="80000"/>
              </a:lnSpc>
              <a:spcBef>
                <a:spcPct val="25000"/>
              </a:spcBef>
            </a:pPr>
            <a:r>
              <a:rPr lang="en-US" sz="2200" b="1">
                <a:solidFill>
                  <a:srgbClr val="6600FF"/>
                </a:solidFill>
                <a:latin typeface="Arial" charset="0"/>
              </a:rPr>
              <a:t>2.  A new average cost must be calculated when the next 	purchase is made.</a:t>
            </a:r>
            <a:endParaRPr lang="en-US" sz="2200">
              <a:solidFill>
                <a:srgbClr val="6600FF"/>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62552">
                                            <p:txEl>
                                              <p:pRg st="0" end="0"/>
                                            </p:txEl>
                                          </p:spTgt>
                                        </p:tgtEl>
                                        <p:attrNameLst>
                                          <p:attrName>style.visibility</p:attrName>
                                        </p:attrNameLst>
                                      </p:cBhvr>
                                      <p:to>
                                        <p:strVal val="visible"/>
                                      </p:to>
                                    </p:set>
                                    <p:anim calcmode="lin" valueType="num">
                                      <p:cBhvr>
                                        <p:cTn id="7" dur="1000" fill="hold"/>
                                        <p:tgtEl>
                                          <p:spTgt spid="66255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6255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625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25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2552">
                                            <p:txEl>
                                              <p:pRg st="1" end="1"/>
                                            </p:txEl>
                                          </p:spTgt>
                                        </p:tgtEl>
                                        <p:attrNameLst>
                                          <p:attrName>style.visibility</p:attrName>
                                        </p:attrNameLst>
                                      </p:cBhvr>
                                      <p:to>
                                        <p:strVal val="visible"/>
                                      </p:to>
                                    </p:set>
                                    <p:anim calcmode="lin" valueType="num">
                                      <p:cBhvr>
                                        <p:cTn id="15" dur="1000" fill="hold"/>
                                        <p:tgtEl>
                                          <p:spTgt spid="66255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6255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625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25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62552">
                                            <p:txEl>
                                              <p:pRg st="2" end="2"/>
                                            </p:txEl>
                                          </p:spTgt>
                                        </p:tgtEl>
                                        <p:attrNameLst>
                                          <p:attrName>style.visibility</p:attrName>
                                        </p:attrNameLst>
                                      </p:cBhvr>
                                      <p:to>
                                        <p:strVal val="visible"/>
                                      </p:to>
                                    </p:set>
                                    <p:anim calcmode="lin" valueType="num">
                                      <p:cBhvr>
                                        <p:cTn id="23" dur="1000" fill="hold"/>
                                        <p:tgtEl>
                                          <p:spTgt spid="66255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6255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6255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6255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5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0"/>
            <a:ext cx="762000" cy="457200"/>
          </a:xfrm>
          <a:prstGeom prst="rect">
            <a:avLst/>
          </a:prstGeom>
        </p:spPr>
        <p:txBody>
          <a:bodyPr/>
          <a:lstStyle/>
          <a:p>
            <a:pPr>
              <a:defRPr/>
            </a:pPr>
            <a:r>
              <a:rPr lang="en-US"/>
              <a:t>5- </a:t>
            </a:r>
            <a:fld id="{B4343E16-0260-4448-88CB-9C57AFC2B914}" type="slidenum">
              <a:rPr lang="en-US"/>
              <a:pPr>
                <a:defRPr/>
              </a:pPr>
              <a:t>4</a:t>
            </a:fld>
            <a:endParaRPr lang="en-US" sz="1400" b="0">
              <a:solidFill>
                <a:schemeClr val="tx1"/>
              </a:solidFill>
              <a:latin typeface="Times New Roman" pitchFamily="18" charset="0"/>
            </a:endParaRPr>
          </a:p>
        </p:txBody>
      </p:sp>
      <p:sp>
        <p:nvSpPr>
          <p:cNvPr id="727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6" name="Rectangle 4"/>
          <p:cNvSpPr>
            <a:spLocks noGrp="1" noChangeArrowheads="1"/>
          </p:cNvSpPr>
          <p:nvPr>
            <p:ph type="title"/>
          </p:nvPr>
        </p:nvSpPr>
        <p:spPr/>
        <p:txBody>
          <a:bodyPr/>
          <a:lstStyle/>
          <a:p>
            <a:pPr>
              <a:defRPr/>
            </a:pPr>
            <a:r>
              <a:rPr lang="en-US" smtClean="0"/>
              <a:t>Inventory Cost</a:t>
            </a:r>
          </a:p>
        </p:txBody>
      </p:sp>
      <p:sp>
        <p:nvSpPr>
          <p:cNvPr id="28677" name="Rectangle 5"/>
          <p:cNvSpPr>
            <a:spLocks noGrp="1" noChangeArrowheads="1"/>
          </p:cNvSpPr>
          <p:nvPr>
            <p:ph type="body" idx="1"/>
          </p:nvPr>
        </p:nvSpPr>
        <p:spPr>
          <a:xfrm>
            <a:off x="685800" y="1447800"/>
            <a:ext cx="7924800" cy="4762500"/>
          </a:xfrm>
          <a:noFill/>
        </p:spPr>
        <p:txBody>
          <a:bodyPr/>
          <a:lstStyle/>
          <a:p>
            <a:pPr>
              <a:lnSpc>
                <a:spcPct val="90000"/>
              </a:lnSpc>
            </a:pPr>
            <a:r>
              <a:rPr lang="en-US" smtClean="0"/>
              <a:t>The amount recorded for inventory should include:</a:t>
            </a:r>
          </a:p>
          <a:p>
            <a:pPr lvl="1">
              <a:lnSpc>
                <a:spcPct val="90000"/>
              </a:lnSpc>
            </a:pPr>
            <a:r>
              <a:rPr lang="en-US" smtClean="0"/>
              <a:t>Invoice price (minus purchase discounts), transportation-in costs (also called “freight-in”), inspection costs, and preparation costs.</a:t>
            </a:r>
          </a:p>
          <a:p>
            <a:pPr>
              <a:lnSpc>
                <a:spcPct val="90000"/>
              </a:lnSpc>
              <a:spcBef>
                <a:spcPct val="80000"/>
              </a:spcBef>
            </a:pPr>
            <a:r>
              <a:rPr lang="en-US" smtClean="0"/>
              <a:t>The company should accumulate costs of purchases until raw materials are ready for use or until merchandise is ready for shipment to customers.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0" end="0"/>
                                            </p:txEl>
                                          </p:spTgt>
                                        </p:tgtEl>
                                        <p:attrNameLst>
                                          <p:attrName>ppt_c</p:attrName>
                                        </p:attrNameLst>
                                      </p:cBhvr>
                                      <p:to>
                                        <a:srgbClr val="00AE00"/>
                                      </p:to>
                                    </p:animClr>
                                  </p:subTnLst>
                                </p:cTn>
                              </p:par>
                              <p:par>
                                <p:cTn id="9" presetID="2" presetClass="entr" presetSubtype="8" fill="hold" grpId="0" nodeType="withEffect">
                                  <p:stCondLst>
                                    <p:cond delay="0"/>
                                  </p:stCondLst>
                                  <p:childTnLst>
                                    <p:set>
                                      <p:cBhvr>
                                        <p:cTn id="10" dur="1" fill="hold">
                                          <p:stCondLst>
                                            <p:cond delay="0"/>
                                          </p:stCondLst>
                                        </p:cTn>
                                        <p:tgtEl>
                                          <p:spTgt spid="28677">
                                            <p:txEl>
                                              <p:pRg st="1" end="1"/>
                                            </p:txEl>
                                          </p:spTgt>
                                        </p:tgtEl>
                                        <p:attrNameLst>
                                          <p:attrName>style.visibility</p:attrName>
                                        </p:attrNameLst>
                                      </p:cBhvr>
                                      <p:to>
                                        <p:strVal val="visible"/>
                                      </p:to>
                                    </p:set>
                                    <p:anim calcmode="lin" valueType="num">
                                      <p:cBhvr additive="base">
                                        <p:cTn id="11" dur="500" fill="hold"/>
                                        <p:tgtEl>
                                          <p:spTgt spid="2867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1" end="1"/>
                                            </p:txEl>
                                          </p:spTgt>
                                        </p:tgtEl>
                                        <p:attrNameLst>
                                          <p:attrName>ppt_c</p:attrName>
                                        </p:attrNameLst>
                                      </p:cBhvr>
                                      <p:to>
                                        <a:srgbClr val="00AE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 calcmode="lin" valueType="num">
                                      <p:cBhvr additive="base">
                                        <p:cTn id="17" dur="500" fill="hold"/>
                                        <p:tgtEl>
                                          <p:spTgt spid="2867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8677">
                                            <p:txEl>
                                              <p:pRg st="2" end="2"/>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8"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1989"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1990"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1992"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10"/>
          <p:cNvSpPr>
            <a:spLocks noChangeShapeType="1"/>
          </p:cNvSpPr>
          <p:nvPr/>
        </p:nvSpPr>
        <p:spPr bwMode="auto">
          <a:xfrm>
            <a:off x="457200" y="3733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11"/>
          <p:cNvSpPr>
            <a:spLocks noChangeShapeType="1"/>
          </p:cNvSpPr>
          <p:nvPr/>
        </p:nvSpPr>
        <p:spPr bwMode="auto">
          <a:xfrm>
            <a:off x="457200" y="5029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13"/>
          <p:cNvSpPr>
            <a:spLocks noChangeShapeType="1"/>
          </p:cNvSpPr>
          <p:nvPr/>
        </p:nvSpPr>
        <p:spPr bwMode="auto">
          <a:xfrm>
            <a:off x="2667000" y="1066800"/>
            <a:ext cx="0" cy="472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14"/>
          <p:cNvSpPr>
            <a:spLocks noChangeShapeType="1"/>
          </p:cNvSpPr>
          <p:nvPr/>
        </p:nvSpPr>
        <p:spPr bwMode="auto">
          <a:xfrm>
            <a:off x="5715000" y="1066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15"/>
          <p:cNvSpPr>
            <a:spLocks noChangeShapeType="1"/>
          </p:cNvSpPr>
          <p:nvPr/>
        </p:nvSpPr>
        <p:spPr bwMode="auto">
          <a:xfrm>
            <a:off x="11430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0"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1" name="Line 17"/>
          <p:cNvSpPr>
            <a:spLocks noChangeShapeType="1"/>
          </p:cNvSpPr>
          <p:nvPr/>
        </p:nvSpPr>
        <p:spPr bwMode="auto">
          <a:xfrm>
            <a:off x="33528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3"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4" name="Line 20"/>
          <p:cNvSpPr>
            <a:spLocks noChangeShapeType="1"/>
          </p:cNvSpPr>
          <p:nvPr/>
        </p:nvSpPr>
        <p:spPr bwMode="auto">
          <a:xfrm>
            <a:off x="6324600" y="1371600"/>
            <a:ext cx="0" cy="441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5"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6" name="Line 22"/>
          <p:cNvSpPr>
            <a:spLocks noChangeShapeType="1"/>
          </p:cNvSpPr>
          <p:nvPr/>
        </p:nvSpPr>
        <p:spPr bwMode="auto">
          <a:xfrm>
            <a:off x="7848600" y="13716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7"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8"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t>
            </a:r>
            <a:r>
              <a:rPr lang="en-US" sz="2200" b="1">
                <a:solidFill>
                  <a:srgbClr val="FF0066"/>
                </a:solidFill>
                <a:latin typeface="Arial" charset="0"/>
              </a:rPr>
              <a:t>ave</a:t>
            </a:r>
            <a:r>
              <a:rPr lang="en-US" sz="2200" b="1">
                <a:latin typeface="Arial" charset="0"/>
              </a:rPr>
              <a:t>.   22 @ </a:t>
            </a:r>
            <a:r>
              <a:rPr lang="en-US" sz="2200" b="1">
                <a:solidFill>
                  <a:srgbClr val="FF0066"/>
                </a:solidFill>
                <a:latin typeface="Arial" charset="0"/>
              </a:rPr>
              <a:t>5.64 </a:t>
            </a:r>
            <a:r>
              <a:rPr lang="en-US" sz="2200" b="1">
                <a:latin typeface="Arial" charset="0"/>
              </a:rPr>
              <a:t>124.00	  </a:t>
            </a:r>
            <a:endParaRPr lang="en-US" b="1">
              <a:latin typeface="Times New Roman" pitchFamily="18" charset="0"/>
            </a:endParaRPr>
          </a:p>
        </p:txBody>
      </p:sp>
      <p:sp>
        <p:nvSpPr>
          <p:cNvPr id="664601" name="Text Box 25"/>
          <p:cNvSpPr txBox="1">
            <a:spLocks noChangeArrowheads="1"/>
          </p:cNvSpPr>
          <p:nvPr/>
        </p:nvSpPr>
        <p:spPr bwMode="auto">
          <a:xfrm>
            <a:off x="457200" y="3352800"/>
            <a:ext cx="868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spcBef>
                <a:spcPct val="30000"/>
              </a:spcBef>
            </a:pPr>
            <a:r>
              <a:rPr lang="en-US">
                <a:latin typeface="Arial" charset="0"/>
              </a:rPr>
              <a:t>                           </a:t>
            </a:r>
            <a:r>
              <a:rPr lang="en-US" sz="2200" b="1">
                <a:latin typeface="Arial" charset="0"/>
              </a:rPr>
              <a:t>6/17  15 @ </a:t>
            </a:r>
            <a:r>
              <a:rPr lang="en-US" sz="2200" b="1">
                <a:solidFill>
                  <a:srgbClr val="FF0066"/>
                </a:solidFill>
                <a:latin typeface="Arial" charset="0"/>
              </a:rPr>
              <a:t>5.64</a:t>
            </a:r>
            <a:r>
              <a:rPr lang="en-US" sz="2200" b="1">
                <a:latin typeface="Arial" charset="0"/>
              </a:rPr>
              <a:t>=84.60             7 @ </a:t>
            </a:r>
            <a:r>
              <a:rPr lang="en-US" sz="2200" b="1">
                <a:solidFill>
                  <a:srgbClr val="FF0066"/>
                </a:solidFill>
                <a:latin typeface="Arial" charset="0"/>
              </a:rPr>
              <a:t>5.64</a:t>
            </a:r>
            <a:r>
              <a:rPr lang="en-US" sz="2200" b="1">
                <a:latin typeface="Arial" charset="0"/>
              </a:rPr>
              <a:t>   39.48</a:t>
            </a:r>
            <a:endParaRPr lang="en-US" b="1">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64601"/>
                                        </p:tgtEl>
                                        <p:attrNameLst>
                                          <p:attrName>style.visibility</p:attrName>
                                        </p:attrNameLst>
                                      </p:cBhvr>
                                      <p:to>
                                        <p:strVal val="visible"/>
                                      </p:to>
                                    </p:set>
                                    <p:anim calcmode="lin" valueType="num">
                                      <p:cBhvr>
                                        <p:cTn id="7" dur="1000" fill="hold"/>
                                        <p:tgtEl>
                                          <p:spTgt spid="664601"/>
                                        </p:tgtEl>
                                        <p:attrNameLst>
                                          <p:attrName>ppt_w</p:attrName>
                                        </p:attrNameLst>
                                      </p:cBhvr>
                                      <p:tavLst>
                                        <p:tav tm="0">
                                          <p:val>
                                            <p:fltVal val="0"/>
                                          </p:val>
                                        </p:tav>
                                        <p:tav tm="100000">
                                          <p:val>
                                            <p:strVal val="#ppt_w"/>
                                          </p:val>
                                        </p:tav>
                                      </p:tavLst>
                                    </p:anim>
                                    <p:anim calcmode="lin" valueType="num">
                                      <p:cBhvr>
                                        <p:cTn id="8" dur="1000" fill="hold"/>
                                        <p:tgtEl>
                                          <p:spTgt spid="664601"/>
                                        </p:tgtEl>
                                        <p:attrNameLst>
                                          <p:attrName>ppt_h</p:attrName>
                                        </p:attrNameLst>
                                      </p:cBhvr>
                                      <p:tavLst>
                                        <p:tav tm="0">
                                          <p:val>
                                            <p:fltVal val="0"/>
                                          </p:val>
                                        </p:tav>
                                        <p:tav tm="100000">
                                          <p:val>
                                            <p:strVal val="#ppt_h"/>
                                          </p:val>
                                        </p:tav>
                                      </p:tavLst>
                                    </p:anim>
                                    <p:anim calcmode="lin" valueType="num">
                                      <p:cBhvr>
                                        <p:cTn id="9" dur="1000" fill="hold"/>
                                        <p:tgtEl>
                                          <p:spTgt spid="6646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46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60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2"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3013"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3014"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5"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3016"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8" name="Line 10"/>
          <p:cNvSpPr>
            <a:spLocks noChangeShapeType="1"/>
          </p:cNvSpPr>
          <p:nvPr/>
        </p:nvSpPr>
        <p:spPr bwMode="auto">
          <a:xfrm>
            <a:off x="457200" y="3733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11"/>
          <p:cNvSpPr>
            <a:spLocks noChangeShapeType="1"/>
          </p:cNvSpPr>
          <p:nvPr/>
        </p:nvSpPr>
        <p:spPr bwMode="auto">
          <a:xfrm>
            <a:off x="457200" y="4953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13"/>
          <p:cNvSpPr>
            <a:spLocks noChangeShapeType="1"/>
          </p:cNvSpPr>
          <p:nvPr/>
        </p:nvSpPr>
        <p:spPr bwMode="auto">
          <a:xfrm>
            <a:off x="2667000" y="1066800"/>
            <a:ext cx="0" cy="388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14"/>
          <p:cNvSpPr>
            <a:spLocks noChangeShapeType="1"/>
          </p:cNvSpPr>
          <p:nvPr/>
        </p:nvSpPr>
        <p:spPr bwMode="auto">
          <a:xfrm>
            <a:off x="5715000" y="1066800"/>
            <a:ext cx="0" cy="388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15"/>
          <p:cNvSpPr>
            <a:spLocks noChangeShapeType="1"/>
          </p:cNvSpPr>
          <p:nvPr/>
        </p:nvSpPr>
        <p:spPr bwMode="auto">
          <a:xfrm>
            <a:off x="11430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7"/>
          <p:cNvSpPr>
            <a:spLocks noChangeShapeType="1"/>
          </p:cNvSpPr>
          <p:nvPr/>
        </p:nvSpPr>
        <p:spPr bwMode="auto">
          <a:xfrm>
            <a:off x="33528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20"/>
          <p:cNvSpPr>
            <a:spLocks noChangeShapeType="1"/>
          </p:cNvSpPr>
          <p:nvPr/>
        </p:nvSpPr>
        <p:spPr bwMode="auto">
          <a:xfrm>
            <a:off x="63246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9"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0" name="Line 22"/>
          <p:cNvSpPr>
            <a:spLocks noChangeShapeType="1"/>
          </p:cNvSpPr>
          <p:nvPr/>
        </p:nvSpPr>
        <p:spPr bwMode="auto">
          <a:xfrm>
            <a:off x="78486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1"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2"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ave.   22 @ 5.64</a:t>
            </a:r>
            <a:r>
              <a:rPr lang="en-US" sz="2200" b="1">
                <a:solidFill>
                  <a:srgbClr val="FF0066"/>
                </a:solidFill>
                <a:latin typeface="Arial" charset="0"/>
              </a:rPr>
              <a:t> </a:t>
            </a:r>
            <a:r>
              <a:rPr lang="en-US" sz="2200" b="1">
                <a:latin typeface="Arial" charset="0"/>
              </a:rPr>
              <a:t>124.00	  </a:t>
            </a:r>
            <a:endParaRPr lang="en-US" b="1">
              <a:latin typeface="Times New Roman" pitchFamily="18" charset="0"/>
            </a:endParaRPr>
          </a:p>
        </p:txBody>
      </p:sp>
      <p:sp>
        <p:nvSpPr>
          <p:cNvPr id="43033" name="Text Box 25"/>
          <p:cNvSpPr txBox="1">
            <a:spLocks noChangeArrowheads="1"/>
          </p:cNvSpPr>
          <p:nvPr/>
        </p:nvSpPr>
        <p:spPr bwMode="auto">
          <a:xfrm>
            <a:off x="457200" y="3352800"/>
            <a:ext cx="868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spcBef>
                <a:spcPct val="30000"/>
              </a:spcBef>
            </a:pPr>
            <a:r>
              <a:rPr lang="en-US">
                <a:latin typeface="Arial" charset="0"/>
              </a:rPr>
              <a:t>                           </a:t>
            </a:r>
            <a:r>
              <a:rPr lang="en-US" sz="2200" b="1">
                <a:latin typeface="Arial" charset="0"/>
              </a:rPr>
              <a:t>6/17  15 @ 5.64=84.60             7 @ 5.64   39.48</a:t>
            </a:r>
            <a:endParaRPr lang="en-US" b="1">
              <a:latin typeface="Arial" charset="0"/>
            </a:endParaRPr>
          </a:p>
        </p:txBody>
      </p:sp>
      <p:sp>
        <p:nvSpPr>
          <p:cNvPr id="666650" name="Text Box 26"/>
          <p:cNvSpPr txBox="1">
            <a:spLocks noChangeArrowheads="1"/>
          </p:cNvSpPr>
          <p:nvPr/>
        </p:nvSpPr>
        <p:spPr bwMode="auto">
          <a:xfrm>
            <a:off x="457200" y="3733800"/>
            <a:ext cx="8686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15000"/>
              </a:spcBef>
            </a:pPr>
            <a:r>
              <a:rPr lang="en-US" sz="2200" b="1">
                <a:latin typeface="Arial" charset="0"/>
              </a:rPr>
              <a:t>9/15    11 @ $8                                                      7 @ 5.64   39.48</a:t>
            </a:r>
          </a:p>
          <a:p>
            <a:pPr>
              <a:spcBef>
                <a:spcPct val="15000"/>
              </a:spcBef>
            </a:pPr>
            <a:r>
              <a:rPr lang="en-US" sz="2200" b="1">
                <a:latin typeface="Arial" charset="0"/>
              </a:rPr>
              <a:t>                                                                            </a:t>
            </a:r>
            <a:r>
              <a:rPr lang="en-US" sz="2200" b="1" u="sng">
                <a:latin typeface="Arial" charset="0"/>
              </a:rPr>
              <a:t>11</a:t>
            </a:r>
            <a:r>
              <a:rPr lang="en-US" sz="1800" b="1" u="sng">
                <a:latin typeface="Arial" charset="0"/>
              </a:rPr>
              <a:t>  </a:t>
            </a:r>
            <a:r>
              <a:rPr lang="en-US" sz="2200" b="1" u="sng">
                <a:latin typeface="Arial" charset="0"/>
              </a:rPr>
              <a:t>@ 8.00   88.00</a:t>
            </a:r>
          </a:p>
          <a:p>
            <a:pPr>
              <a:spcBef>
                <a:spcPct val="15000"/>
              </a:spcBef>
            </a:pPr>
            <a:r>
              <a:rPr lang="en-US" sz="2200" b="1">
                <a:latin typeface="Arial" charset="0"/>
              </a:rPr>
              <a:t>                                                                            18</a:t>
            </a:r>
            <a:r>
              <a:rPr lang="en-US" sz="1800" b="1">
                <a:latin typeface="Arial" charset="0"/>
              </a:rPr>
              <a:t>  </a:t>
            </a:r>
            <a:r>
              <a:rPr lang="en-US" sz="2200" b="1">
                <a:latin typeface="Arial" charset="0"/>
              </a:rPr>
              <a:t>@ </a:t>
            </a:r>
            <a:r>
              <a:rPr lang="en-US" sz="2200" b="1">
                <a:solidFill>
                  <a:srgbClr val="FF0066"/>
                </a:solidFill>
                <a:latin typeface="Arial" charset="0"/>
              </a:rPr>
              <a:t>???</a:t>
            </a:r>
            <a:r>
              <a:rPr lang="en-US" sz="1800" b="1">
                <a:solidFill>
                  <a:srgbClr val="FF0066"/>
                </a:solidFill>
                <a:latin typeface="Arial" charset="0"/>
              </a:rPr>
              <a:t> </a:t>
            </a:r>
            <a:r>
              <a:rPr lang="en-US" sz="1800" b="1">
                <a:latin typeface="Arial" charset="0"/>
              </a:rPr>
              <a:t> </a:t>
            </a:r>
            <a:r>
              <a:rPr lang="en-US" sz="2200" b="1">
                <a:latin typeface="Arial" charset="0"/>
              </a:rPr>
              <a:t>127.48</a:t>
            </a:r>
            <a:r>
              <a:rPr lang="en-US" sz="2200" b="1" u="sng">
                <a:latin typeface="Arial" charset="0"/>
              </a:rPr>
              <a:t>                                                                                                                                            </a:t>
            </a:r>
            <a:endParaRPr lang="en-US" sz="2200" b="1">
              <a:latin typeface="Arial" charset="0"/>
            </a:endParaRPr>
          </a:p>
        </p:txBody>
      </p:sp>
      <p:sp>
        <p:nvSpPr>
          <p:cNvPr id="666651" name="Text Box 27"/>
          <p:cNvSpPr txBox="1">
            <a:spLocks noChangeArrowheads="1"/>
          </p:cNvSpPr>
          <p:nvPr/>
        </p:nvSpPr>
        <p:spPr bwMode="auto">
          <a:xfrm>
            <a:off x="533400" y="5029200"/>
            <a:ext cx="8305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solidFill>
                  <a:srgbClr val="FF0066"/>
                </a:solidFill>
                <a:latin typeface="Arial" charset="0"/>
              </a:rPr>
              <a:t>        Question:  What is the new average cost?</a:t>
            </a:r>
          </a:p>
          <a:p>
            <a:pPr>
              <a:spcBef>
                <a:spcPct val="50000"/>
              </a:spcBef>
              <a:buFont typeface="Arial" charset="0"/>
              <a:buNone/>
            </a:pPr>
            <a:r>
              <a:rPr lang="en-US" b="1">
                <a:solidFill>
                  <a:srgbClr val="FF0066"/>
                </a:solidFill>
                <a:latin typeface="Arial" charset="0"/>
              </a:rPr>
              <a:t> $127.48 divided by 18 units = $7.08 per unit (rounded)</a:t>
            </a:r>
            <a:endParaRPr lang="en-US">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6650">
                                            <p:txEl>
                                              <p:pRg st="0" end="0"/>
                                            </p:txEl>
                                          </p:spTgt>
                                        </p:tgtEl>
                                        <p:attrNameLst>
                                          <p:attrName>style.visibility</p:attrName>
                                        </p:attrNameLst>
                                      </p:cBhvr>
                                      <p:to>
                                        <p:strVal val="visible"/>
                                      </p:to>
                                    </p:set>
                                    <p:anim calcmode="lin" valueType="num">
                                      <p:cBhvr additive="base">
                                        <p:cTn id="7" dur="500" fill="hold"/>
                                        <p:tgtEl>
                                          <p:spTgt spid="6666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66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6650">
                                            <p:txEl>
                                              <p:pRg st="1" end="1"/>
                                            </p:txEl>
                                          </p:spTgt>
                                        </p:tgtEl>
                                        <p:attrNameLst>
                                          <p:attrName>style.visibility</p:attrName>
                                        </p:attrNameLst>
                                      </p:cBhvr>
                                      <p:to>
                                        <p:strVal val="visible"/>
                                      </p:to>
                                    </p:set>
                                    <p:anim calcmode="lin" valueType="num">
                                      <p:cBhvr additive="base">
                                        <p:cTn id="13" dur="500" fill="hold"/>
                                        <p:tgtEl>
                                          <p:spTgt spid="6666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66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6650">
                                            <p:txEl>
                                              <p:pRg st="2" end="2"/>
                                            </p:txEl>
                                          </p:spTgt>
                                        </p:tgtEl>
                                        <p:attrNameLst>
                                          <p:attrName>style.visibility</p:attrName>
                                        </p:attrNameLst>
                                      </p:cBhvr>
                                      <p:to>
                                        <p:strVal val="visible"/>
                                      </p:to>
                                    </p:set>
                                    <p:anim calcmode="lin" valueType="num">
                                      <p:cBhvr additive="base">
                                        <p:cTn id="19" dur="500" fill="hold"/>
                                        <p:tgtEl>
                                          <p:spTgt spid="6666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66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6651">
                                            <p:txEl>
                                              <p:pRg st="0" end="0"/>
                                            </p:txEl>
                                          </p:spTgt>
                                        </p:tgtEl>
                                        <p:attrNameLst>
                                          <p:attrName>style.visibility</p:attrName>
                                        </p:attrNameLst>
                                      </p:cBhvr>
                                      <p:to>
                                        <p:strVal val="visible"/>
                                      </p:to>
                                    </p:set>
                                    <p:anim calcmode="lin" valueType="num">
                                      <p:cBhvr additive="base">
                                        <p:cTn id="25" dur="500" fill="hold"/>
                                        <p:tgtEl>
                                          <p:spTgt spid="66665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6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6651">
                                            <p:txEl>
                                              <p:pRg st="1" end="1"/>
                                            </p:txEl>
                                          </p:spTgt>
                                        </p:tgtEl>
                                        <p:attrNameLst>
                                          <p:attrName>style.visibility</p:attrName>
                                        </p:attrNameLst>
                                      </p:cBhvr>
                                      <p:to>
                                        <p:strVal val="visible"/>
                                      </p:to>
                                    </p:set>
                                    <p:anim calcmode="lin" valueType="num">
                                      <p:cBhvr additive="base">
                                        <p:cTn id="31" dur="500" fill="hold"/>
                                        <p:tgtEl>
                                          <p:spTgt spid="666651">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6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50" grpId="0" build="p" autoUpdateAnimBg="0"/>
      <p:bldP spid="66665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403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4036"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4037"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4038"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4040"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0"/>
          <p:cNvSpPr>
            <a:spLocks noChangeShapeType="1"/>
          </p:cNvSpPr>
          <p:nvPr/>
        </p:nvSpPr>
        <p:spPr bwMode="auto">
          <a:xfrm>
            <a:off x="457200" y="3733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3" name="Line 11"/>
          <p:cNvSpPr>
            <a:spLocks noChangeShapeType="1"/>
          </p:cNvSpPr>
          <p:nvPr/>
        </p:nvSpPr>
        <p:spPr bwMode="auto">
          <a:xfrm>
            <a:off x="457200" y="4953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3"/>
          <p:cNvSpPr>
            <a:spLocks noChangeShapeType="1"/>
          </p:cNvSpPr>
          <p:nvPr/>
        </p:nvSpPr>
        <p:spPr bwMode="auto">
          <a:xfrm>
            <a:off x="2667000" y="1066800"/>
            <a:ext cx="0" cy="388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14"/>
          <p:cNvSpPr>
            <a:spLocks noChangeShapeType="1"/>
          </p:cNvSpPr>
          <p:nvPr/>
        </p:nvSpPr>
        <p:spPr bwMode="auto">
          <a:xfrm>
            <a:off x="5715000" y="1066800"/>
            <a:ext cx="0" cy="388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15"/>
          <p:cNvSpPr>
            <a:spLocks noChangeShapeType="1"/>
          </p:cNvSpPr>
          <p:nvPr/>
        </p:nvSpPr>
        <p:spPr bwMode="auto">
          <a:xfrm>
            <a:off x="11430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a:off x="33528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1"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20"/>
          <p:cNvSpPr>
            <a:spLocks noChangeShapeType="1"/>
          </p:cNvSpPr>
          <p:nvPr/>
        </p:nvSpPr>
        <p:spPr bwMode="auto">
          <a:xfrm>
            <a:off x="63246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3"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4" name="Line 22"/>
          <p:cNvSpPr>
            <a:spLocks noChangeShapeType="1"/>
          </p:cNvSpPr>
          <p:nvPr/>
        </p:nvSpPr>
        <p:spPr bwMode="auto">
          <a:xfrm>
            <a:off x="7848600" y="13716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5"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6"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ave.   22 @ 5.64</a:t>
            </a:r>
            <a:r>
              <a:rPr lang="en-US" sz="2200" b="1">
                <a:solidFill>
                  <a:srgbClr val="FF0066"/>
                </a:solidFill>
                <a:latin typeface="Arial" charset="0"/>
              </a:rPr>
              <a:t> </a:t>
            </a:r>
            <a:r>
              <a:rPr lang="en-US" sz="2200" b="1">
                <a:latin typeface="Arial" charset="0"/>
              </a:rPr>
              <a:t>124.00	  </a:t>
            </a:r>
            <a:endParaRPr lang="en-US" b="1">
              <a:latin typeface="Times New Roman" pitchFamily="18" charset="0"/>
            </a:endParaRPr>
          </a:p>
        </p:txBody>
      </p:sp>
      <p:sp>
        <p:nvSpPr>
          <p:cNvPr id="44057" name="Text Box 25"/>
          <p:cNvSpPr txBox="1">
            <a:spLocks noChangeArrowheads="1"/>
          </p:cNvSpPr>
          <p:nvPr/>
        </p:nvSpPr>
        <p:spPr bwMode="auto">
          <a:xfrm>
            <a:off x="457200" y="3352800"/>
            <a:ext cx="868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spcBef>
                <a:spcPct val="30000"/>
              </a:spcBef>
            </a:pPr>
            <a:r>
              <a:rPr lang="en-US">
                <a:latin typeface="Arial" charset="0"/>
              </a:rPr>
              <a:t>                           </a:t>
            </a:r>
            <a:r>
              <a:rPr lang="en-US" sz="2200" b="1">
                <a:latin typeface="Arial" charset="0"/>
              </a:rPr>
              <a:t>6/17  15 @ 5.64=84.60             7 @ 5.64   39.48</a:t>
            </a:r>
            <a:endParaRPr lang="en-US" b="1">
              <a:latin typeface="Arial" charset="0"/>
            </a:endParaRPr>
          </a:p>
        </p:txBody>
      </p:sp>
      <p:sp>
        <p:nvSpPr>
          <p:cNvPr id="44058" name="Text Box 26"/>
          <p:cNvSpPr txBox="1">
            <a:spLocks noChangeArrowheads="1"/>
          </p:cNvSpPr>
          <p:nvPr/>
        </p:nvSpPr>
        <p:spPr bwMode="auto">
          <a:xfrm>
            <a:off x="457200" y="3733800"/>
            <a:ext cx="8686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15000"/>
              </a:spcBef>
            </a:pPr>
            <a:r>
              <a:rPr lang="en-US" sz="2200" b="1">
                <a:latin typeface="Arial" charset="0"/>
              </a:rPr>
              <a:t>9/15    11 @ $8                                                      7 @ 5.64   39.48</a:t>
            </a:r>
          </a:p>
          <a:p>
            <a:pPr>
              <a:spcBef>
                <a:spcPct val="15000"/>
              </a:spcBef>
            </a:pPr>
            <a:r>
              <a:rPr lang="en-US" sz="2200" b="1">
                <a:latin typeface="Arial" charset="0"/>
              </a:rPr>
              <a:t>                                                                            </a:t>
            </a:r>
            <a:r>
              <a:rPr lang="en-US" sz="2200" b="1" u="sng">
                <a:latin typeface="Arial" charset="0"/>
              </a:rPr>
              <a:t>11</a:t>
            </a:r>
            <a:r>
              <a:rPr lang="en-US" sz="1800" b="1" u="sng">
                <a:latin typeface="Arial" charset="0"/>
              </a:rPr>
              <a:t>  </a:t>
            </a:r>
            <a:r>
              <a:rPr lang="en-US" sz="2200" b="1" u="sng">
                <a:latin typeface="Arial" charset="0"/>
              </a:rPr>
              <a:t>@ 8.00   88.00</a:t>
            </a:r>
          </a:p>
          <a:p>
            <a:pPr>
              <a:spcBef>
                <a:spcPct val="15000"/>
              </a:spcBef>
            </a:pPr>
            <a:r>
              <a:rPr lang="en-US" sz="2200" b="1">
                <a:latin typeface="Arial" charset="0"/>
              </a:rPr>
              <a:t>                                                                            18</a:t>
            </a:r>
            <a:r>
              <a:rPr lang="en-US" sz="1800" b="1">
                <a:latin typeface="Arial" charset="0"/>
              </a:rPr>
              <a:t>  </a:t>
            </a:r>
            <a:r>
              <a:rPr lang="en-US" sz="2200" b="1">
                <a:latin typeface="Arial" charset="0"/>
              </a:rPr>
              <a:t>@ </a:t>
            </a:r>
            <a:r>
              <a:rPr lang="en-US" sz="2200" b="1">
                <a:solidFill>
                  <a:srgbClr val="FF0066"/>
                </a:solidFill>
                <a:latin typeface="Arial" charset="0"/>
              </a:rPr>
              <a:t>7.08</a:t>
            </a:r>
            <a:r>
              <a:rPr lang="en-US" sz="1800" b="1">
                <a:solidFill>
                  <a:srgbClr val="FF0066"/>
                </a:solidFill>
                <a:latin typeface="Arial" charset="0"/>
              </a:rPr>
              <a:t> </a:t>
            </a:r>
            <a:r>
              <a:rPr lang="en-US" sz="1800" b="1">
                <a:latin typeface="Arial" charset="0"/>
              </a:rPr>
              <a:t> </a:t>
            </a:r>
            <a:r>
              <a:rPr lang="en-US" sz="2200" b="1">
                <a:latin typeface="Arial" charset="0"/>
              </a:rPr>
              <a:t>127.48</a:t>
            </a:r>
            <a:r>
              <a:rPr lang="en-US" sz="2200" b="1" u="sng">
                <a:latin typeface="Arial" charset="0"/>
              </a:rPr>
              <a:t>                                                                                                                                            </a:t>
            </a:r>
            <a:endParaRPr lang="en-US" sz="2200" b="1">
              <a:latin typeface="Arial" charset="0"/>
            </a:endParaRPr>
          </a:p>
        </p:txBody>
      </p:sp>
      <p:sp>
        <p:nvSpPr>
          <p:cNvPr id="44059" name="Text Box 27"/>
          <p:cNvSpPr txBox="1">
            <a:spLocks noChangeArrowheads="1"/>
          </p:cNvSpPr>
          <p:nvPr/>
        </p:nvSpPr>
        <p:spPr bwMode="auto">
          <a:xfrm>
            <a:off x="533400" y="5029200"/>
            <a:ext cx="8305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solidFill>
                  <a:srgbClr val="FF0066"/>
                </a:solidFill>
                <a:latin typeface="Arial" charset="0"/>
              </a:rPr>
              <a:t>        Question:  What is the new average cost?</a:t>
            </a:r>
          </a:p>
          <a:p>
            <a:pPr>
              <a:spcBef>
                <a:spcPct val="50000"/>
              </a:spcBef>
              <a:buFont typeface="Arial" charset="0"/>
              <a:buNone/>
            </a:pPr>
            <a:r>
              <a:rPr lang="en-US" b="1">
                <a:solidFill>
                  <a:srgbClr val="FF0066"/>
                </a:solidFill>
                <a:latin typeface="Arial" charset="0"/>
              </a:rPr>
              <a:t> </a:t>
            </a:r>
            <a:r>
              <a:rPr lang="en-US" b="1">
                <a:solidFill>
                  <a:srgbClr val="6600FF"/>
                </a:solidFill>
                <a:latin typeface="Arial" charset="0"/>
              </a:rPr>
              <a:t>$127.48 divided by 18 units =</a:t>
            </a:r>
            <a:r>
              <a:rPr lang="en-US" b="1">
                <a:solidFill>
                  <a:srgbClr val="FF0066"/>
                </a:solidFill>
                <a:latin typeface="Arial" charset="0"/>
              </a:rPr>
              <a:t> $7.08 per unit (rounded)</a:t>
            </a:r>
            <a:endParaRPr lang="en-US">
              <a:latin typeface="Times New Roman" pitchFamily="18" charset="0"/>
            </a:endParaRPr>
          </a:p>
        </p:txBody>
      </p:sp>
      <p:sp>
        <p:nvSpPr>
          <p:cNvPr id="44060" name="Line 28"/>
          <p:cNvSpPr>
            <a:spLocks noChangeShapeType="1"/>
          </p:cNvSpPr>
          <p:nvPr/>
        </p:nvSpPr>
        <p:spPr bwMode="auto">
          <a:xfrm flipV="1">
            <a:off x="5638800" y="4876800"/>
            <a:ext cx="1752600" cy="762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5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0"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5061"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5062"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3"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5064"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Line 10"/>
          <p:cNvSpPr>
            <a:spLocks noChangeShapeType="1"/>
          </p:cNvSpPr>
          <p:nvPr/>
        </p:nvSpPr>
        <p:spPr bwMode="auto">
          <a:xfrm>
            <a:off x="457200" y="3733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7" name="Line 11"/>
          <p:cNvSpPr>
            <a:spLocks noChangeShapeType="1"/>
          </p:cNvSpPr>
          <p:nvPr/>
        </p:nvSpPr>
        <p:spPr bwMode="auto">
          <a:xfrm>
            <a:off x="457200" y="4953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8"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9" name="Line 13"/>
          <p:cNvSpPr>
            <a:spLocks noChangeShapeType="1"/>
          </p:cNvSpPr>
          <p:nvPr/>
        </p:nvSpPr>
        <p:spPr bwMode="auto">
          <a:xfrm>
            <a:off x="2667000" y="10668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0" name="Line 14"/>
          <p:cNvSpPr>
            <a:spLocks noChangeShapeType="1"/>
          </p:cNvSpPr>
          <p:nvPr/>
        </p:nvSpPr>
        <p:spPr bwMode="auto">
          <a:xfrm>
            <a:off x="5715000" y="10668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5"/>
          <p:cNvSpPr>
            <a:spLocks noChangeShapeType="1"/>
          </p:cNvSpPr>
          <p:nvPr/>
        </p:nvSpPr>
        <p:spPr bwMode="auto">
          <a:xfrm>
            <a:off x="11430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17"/>
          <p:cNvSpPr>
            <a:spLocks noChangeShapeType="1"/>
          </p:cNvSpPr>
          <p:nvPr/>
        </p:nvSpPr>
        <p:spPr bwMode="auto">
          <a:xfrm>
            <a:off x="33528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20"/>
          <p:cNvSpPr>
            <a:spLocks noChangeShapeType="1"/>
          </p:cNvSpPr>
          <p:nvPr/>
        </p:nvSpPr>
        <p:spPr bwMode="auto">
          <a:xfrm>
            <a:off x="63246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7"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8" name="Line 22"/>
          <p:cNvSpPr>
            <a:spLocks noChangeShapeType="1"/>
          </p:cNvSpPr>
          <p:nvPr/>
        </p:nvSpPr>
        <p:spPr bwMode="auto">
          <a:xfrm>
            <a:off x="78486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0"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ave.   22 @ 5.64</a:t>
            </a:r>
            <a:r>
              <a:rPr lang="en-US" sz="2200" b="1">
                <a:solidFill>
                  <a:srgbClr val="FF0066"/>
                </a:solidFill>
                <a:latin typeface="Arial" charset="0"/>
              </a:rPr>
              <a:t> </a:t>
            </a:r>
            <a:r>
              <a:rPr lang="en-US" sz="2200" b="1">
                <a:latin typeface="Arial" charset="0"/>
              </a:rPr>
              <a:t>124.00	  </a:t>
            </a:r>
            <a:endParaRPr lang="en-US" b="1">
              <a:latin typeface="Times New Roman" pitchFamily="18" charset="0"/>
            </a:endParaRPr>
          </a:p>
        </p:txBody>
      </p:sp>
      <p:sp>
        <p:nvSpPr>
          <p:cNvPr id="45081" name="Text Box 25"/>
          <p:cNvSpPr txBox="1">
            <a:spLocks noChangeArrowheads="1"/>
          </p:cNvSpPr>
          <p:nvPr/>
        </p:nvSpPr>
        <p:spPr bwMode="auto">
          <a:xfrm>
            <a:off x="457200" y="3352800"/>
            <a:ext cx="868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spcBef>
                <a:spcPct val="30000"/>
              </a:spcBef>
            </a:pPr>
            <a:r>
              <a:rPr lang="en-US">
                <a:latin typeface="Arial" charset="0"/>
              </a:rPr>
              <a:t>                           </a:t>
            </a:r>
            <a:r>
              <a:rPr lang="en-US" sz="2200" b="1">
                <a:latin typeface="Arial" charset="0"/>
              </a:rPr>
              <a:t>6/17  15 @ 5.64=84.60             7 @ 5.64   39.48</a:t>
            </a:r>
            <a:endParaRPr lang="en-US" b="1">
              <a:latin typeface="Arial" charset="0"/>
            </a:endParaRPr>
          </a:p>
        </p:txBody>
      </p:sp>
      <p:sp>
        <p:nvSpPr>
          <p:cNvPr id="45082" name="Text Box 26"/>
          <p:cNvSpPr txBox="1">
            <a:spLocks noChangeArrowheads="1"/>
          </p:cNvSpPr>
          <p:nvPr/>
        </p:nvSpPr>
        <p:spPr bwMode="auto">
          <a:xfrm>
            <a:off x="457200" y="3733800"/>
            <a:ext cx="8686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15000"/>
              </a:spcBef>
            </a:pPr>
            <a:r>
              <a:rPr lang="en-US" sz="2200" b="1">
                <a:latin typeface="Arial" charset="0"/>
              </a:rPr>
              <a:t>9/15    11 @ $8                                                      7 @ 5.64   39.48</a:t>
            </a:r>
          </a:p>
          <a:p>
            <a:pPr>
              <a:spcBef>
                <a:spcPct val="15000"/>
              </a:spcBef>
            </a:pPr>
            <a:r>
              <a:rPr lang="en-US" sz="2200" b="1">
                <a:latin typeface="Arial" charset="0"/>
              </a:rPr>
              <a:t>                                                                            </a:t>
            </a:r>
            <a:r>
              <a:rPr lang="en-US" sz="2200" b="1" u="sng">
                <a:latin typeface="Arial" charset="0"/>
              </a:rPr>
              <a:t>11</a:t>
            </a:r>
            <a:r>
              <a:rPr lang="en-US" sz="1800" b="1" u="sng">
                <a:latin typeface="Arial" charset="0"/>
              </a:rPr>
              <a:t>  </a:t>
            </a:r>
            <a:r>
              <a:rPr lang="en-US" sz="2200" b="1" u="sng">
                <a:latin typeface="Arial" charset="0"/>
              </a:rPr>
              <a:t>@ 8.00   88.00</a:t>
            </a:r>
          </a:p>
          <a:p>
            <a:pPr>
              <a:spcBef>
                <a:spcPct val="15000"/>
              </a:spcBef>
            </a:pPr>
            <a:r>
              <a:rPr lang="en-US" sz="2200" b="1">
                <a:latin typeface="Arial" charset="0"/>
              </a:rPr>
              <a:t>                                                                            18</a:t>
            </a:r>
            <a:r>
              <a:rPr lang="en-US" sz="1800" b="1">
                <a:latin typeface="Arial" charset="0"/>
              </a:rPr>
              <a:t>  </a:t>
            </a:r>
            <a:r>
              <a:rPr lang="en-US" sz="2200" b="1">
                <a:latin typeface="Arial" charset="0"/>
              </a:rPr>
              <a:t>@ </a:t>
            </a:r>
            <a:r>
              <a:rPr lang="en-US" sz="2200" b="1">
                <a:solidFill>
                  <a:srgbClr val="FF0066"/>
                </a:solidFill>
                <a:latin typeface="Arial" charset="0"/>
              </a:rPr>
              <a:t>7.08</a:t>
            </a:r>
            <a:r>
              <a:rPr lang="en-US" sz="1800" b="1">
                <a:latin typeface="Arial" charset="0"/>
              </a:rPr>
              <a:t> </a:t>
            </a:r>
            <a:r>
              <a:rPr lang="en-US" sz="2200" b="1">
                <a:latin typeface="Arial" charset="0"/>
              </a:rPr>
              <a:t>127.48</a:t>
            </a:r>
            <a:r>
              <a:rPr lang="en-US" sz="2200" b="1" u="sng">
                <a:latin typeface="Arial" charset="0"/>
              </a:rPr>
              <a:t>                                                                                                                                            </a:t>
            </a:r>
            <a:endParaRPr lang="en-US" sz="2200" b="1">
              <a:latin typeface="Arial" charset="0"/>
            </a:endParaRPr>
          </a:p>
        </p:txBody>
      </p:sp>
      <p:sp>
        <p:nvSpPr>
          <p:cNvPr id="670747" name="Text Box 27"/>
          <p:cNvSpPr txBox="1">
            <a:spLocks noChangeArrowheads="1"/>
          </p:cNvSpPr>
          <p:nvPr/>
        </p:nvSpPr>
        <p:spPr bwMode="auto">
          <a:xfrm>
            <a:off x="381000" y="4876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atin typeface="Times New Roman" pitchFamily="18" charset="0"/>
              </a:rPr>
              <a:t>                             </a:t>
            </a:r>
            <a:r>
              <a:rPr lang="en-US" sz="2200" b="1">
                <a:latin typeface="Arial" charset="0"/>
              </a:rPr>
              <a:t>12/27    3 @ </a:t>
            </a:r>
            <a:r>
              <a:rPr lang="en-US" sz="2200" b="1">
                <a:solidFill>
                  <a:srgbClr val="FF0066"/>
                </a:solidFill>
                <a:latin typeface="Arial" charset="0"/>
              </a:rPr>
              <a:t>7.08</a:t>
            </a:r>
            <a:r>
              <a:rPr lang="en-US" sz="2200" b="1">
                <a:latin typeface="Arial" charset="0"/>
              </a:rPr>
              <a:t>=21.24          15</a:t>
            </a:r>
            <a:r>
              <a:rPr lang="en-US" sz="1800" b="1">
                <a:latin typeface="Arial" charset="0"/>
              </a:rPr>
              <a:t>  </a:t>
            </a:r>
            <a:r>
              <a:rPr lang="en-US" sz="2200" b="1">
                <a:latin typeface="Arial" charset="0"/>
              </a:rPr>
              <a:t>@ </a:t>
            </a:r>
            <a:r>
              <a:rPr lang="en-US" sz="2200" b="1">
                <a:solidFill>
                  <a:srgbClr val="FF0066"/>
                </a:solidFill>
                <a:latin typeface="Arial" charset="0"/>
              </a:rPr>
              <a:t>7.08</a:t>
            </a:r>
            <a:r>
              <a:rPr lang="en-US" sz="2200" b="1">
                <a:latin typeface="Arial" charset="0"/>
              </a:rPr>
              <a:t> 106.20</a:t>
            </a:r>
          </a:p>
        </p:txBody>
      </p:sp>
      <p:sp>
        <p:nvSpPr>
          <p:cNvPr id="45084" name="Line 28"/>
          <p:cNvSpPr>
            <a:spLocks noChangeShapeType="1"/>
          </p:cNvSpPr>
          <p:nvPr/>
        </p:nvSpPr>
        <p:spPr bwMode="auto">
          <a:xfrm>
            <a:off x="457200" y="5334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0747">
                                            <p:txEl>
                                              <p:pRg st="0" end="0"/>
                                            </p:txEl>
                                          </p:spTgt>
                                        </p:tgtEl>
                                        <p:attrNameLst>
                                          <p:attrName>style.visibility</p:attrName>
                                        </p:attrNameLst>
                                      </p:cBhvr>
                                      <p:to>
                                        <p:strVal val="visible"/>
                                      </p:to>
                                    </p:set>
                                    <p:anim calcmode="lin" valueType="num">
                                      <p:cBhvr additive="base">
                                        <p:cTn id="7" dur="500" fill="hold"/>
                                        <p:tgtEl>
                                          <p:spTgt spid="670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07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4" name="Rectangle 4"/>
          <p:cNvSpPr>
            <a:spLocks noGrp="1" noChangeArrowheads="1"/>
          </p:cNvSpPr>
          <p:nvPr>
            <p:ph type="title"/>
          </p:nvPr>
        </p:nvSpPr>
        <p:spPr>
          <a:xfrm>
            <a:off x="533400" y="457200"/>
            <a:ext cx="7772400" cy="609600"/>
          </a:xfrm>
          <a:noFill/>
        </p:spPr>
        <p:txBody>
          <a:bodyPr lIns="90488" tIns="44450" rIns="90488" bIns="44450"/>
          <a:lstStyle/>
          <a:p>
            <a:pPr eaLnBrk="1" hangingPunct="1"/>
            <a:r>
              <a:rPr lang="en-US" smtClean="0"/>
              <a:t/>
            </a:r>
            <a:br>
              <a:rPr lang="en-US" smtClean="0"/>
            </a:br>
            <a:r>
              <a:rPr lang="en-US" sz="3600" b="1" u="sng" smtClean="0">
                <a:latin typeface="Times New Roman" pitchFamily="18" charset="0"/>
              </a:rPr>
              <a:t>Weighted (Moving) Ave.--Perpetual</a:t>
            </a:r>
          </a:p>
        </p:txBody>
      </p:sp>
      <p:sp>
        <p:nvSpPr>
          <p:cNvPr id="46085" name="Text Box 5"/>
          <p:cNvSpPr txBox="1">
            <a:spLocks noChangeArrowheads="1"/>
          </p:cNvSpPr>
          <p:nvPr/>
        </p:nvSpPr>
        <p:spPr bwMode="auto">
          <a:xfrm>
            <a:off x="457200" y="1066800"/>
            <a:ext cx="8305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75000"/>
              </a:lnSpc>
            </a:pPr>
            <a:r>
              <a:rPr lang="en-US">
                <a:latin typeface="Times New Roman" pitchFamily="18" charset="0"/>
              </a:rPr>
              <a:t>           </a:t>
            </a:r>
            <a:r>
              <a:rPr lang="en-US" sz="2200" b="1">
                <a:latin typeface="Arial" charset="0"/>
              </a:rPr>
              <a:t>IN                            OUT                          BALANCE</a:t>
            </a:r>
          </a:p>
          <a:p>
            <a:pPr>
              <a:lnSpc>
                <a:spcPct val="75000"/>
              </a:lnSpc>
            </a:pPr>
            <a:r>
              <a:rPr lang="en-US" sz="2200" b="1">
                <a:latin typeface="Arial" charset="0"/>
              </a:rPr>
              <a:t>           #     unit               #     unit                          #   unit</a:t>
            </a:r>
          </a:p>
          <a:p>
            <a:pPr>
              <a:lnSpc>
                <a:spcPct val="75000"/>
              </a:lnSpc>
            </a:pPr>
            <a:r>
              <a:rPr lang="en-US" sz="2200" b="1">
                <a:latin typeface="Arial" charset="0"/>
              </a:rPr>
              <a:t>date units cost   date units cost CofGSdate units cost   $ inv.</a:t>
            </a:r>
          </a:p>
        </p:txBody>
      </p:sp>
      <p:sp>
        <p:nvSpPr>
          <p:cNvPr id="46086" name="Line 6"/>
          <p:cNvSpPr>
            <a:spLocks noChangeShapeType="1"/>
          </p:cNvSpPr>
          <p:nvPr/>
        </p:nvSpPr>
        <p:spPr bwMode="auto">
          <a:xfrm>
            <a:off x="457200" y="19050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Text Box 7"/>
          <p:cNvSpPr txBox="1">
            <a:spLocks noChangeArrowheads="1"/>
          </p:cNvSpPr>
          <p:nvPr/>
        </p:nvSpPr>
        <p:spPr bwMode="auto">
          <a:xfrm>
            <a:off x="457200" y="1981200"/>
            <a:ext cx="822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a:latin typeface="Times New Roman" pitchFamily="18" charset="0"/>
              </a:rPr>
              <a:t>                                                                      </a:t>
            </a:r>
            <a:endParaRPr lang="en-US" sz="2200" b="1">
              <a:latin typeface="Arial" charset="0"/>
            </a:endParaRPr>
          </a:p>
        </p:txBody>
      </p:sp>
      <p:sp>
        <p:nvSpPr>
          <p:cNvPr id="46088" name="Line 8"/>
          <p:cNvSpPr>
            <a:spLocks noChangeShapeType="1"/>
          </p:cNvSpPr>
          <p:nvPr/>
        </p:nvSpPr>
        <p:spPr bwMode="auto">
          <a:xfrm>
            <a:off x="457200" y="23622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9"/>
          <p:cNvSpPr>
            <a:spLocks noChangeShapeType="1"/>
          </p:cNvSpPr>
          <p:nvPr/>
        </p:nvSpPr>
        <p:spPr bwMode="auto">
          <a:xfrm>
            <a:off x="457200" y="3352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10"/>
          <p:cNvSpPr>
            <a:spLocks noChangeShapeType="1"/>
          </p:cNvSpPr>
          <p:nvPr/>
        </p:nvSpPr>
        <p:spPr bwMode="auto">
          <a:xfrm>
            <a:off x="457200" y="3733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457200" y="4953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2"/>
          <p:cNvSpPr>
            <a:spLocks noChangeShapeType="1"/>
          </p:cNvSpPr>
          <p:nvPr/>
        </p:nvSpPr>
        <p:spPr bwMode="auto">
          <a:xfrm>
            <a:off x="457200" y="13716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3"/>
          <p:cNvSpPr>
            <a:spLocks noChangeShapeType="1"/>
          </p:cNvSpPr>
          <p:nvPr/>
        </p:nvSpPr>
        <p:spPr bwMode="auto">
          <a:xfrm>
            <a:off x="2667000" y="10668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14"/>
          <p:cNvSpPr>
            <a:spLocks noChangeShapeType="1"/>
          </p:cNvSpPr>
          <p:nvPr/>
        </p:nvSpPr>
        <p:spPr bwMode="auto">
          <a:xfrm>
            <a:off x="5715000" y="10668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a:off x="11430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16"/>
          <p:cNvSpPr>
            <a:spLocks noChangeShapeType="1"/>
          </p:cNvSpPr>
          <p:nvPr/>
        </p:nvSpPr>
        <p:spPr bwMode="auto">
          <a:xfrm>
            <a:off x="19050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17"/>
          <p:cNvSpPr>
            <a:spLocks noChangeShapeType="1"/>
          </p:cNvSpPr>
          <p:nvPr/>
        </p:nvSpPr>
        <p:spPr bwMode="auto">
          <a:xfrm>
            <a:off x="33528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18"/>
          <p:cNvSpPr>
            <a:spLocks noChangeShapeType="1"/>
          </p:cNvSpPr>
          <p:nvPr/>
        </p:nvSpPr>
        <p:spPr bwMode="auto">
          <a:xfrm>
            <a:off x="41148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19"/>
          <p:cNvSpPr>
            <a:spLocks noChangeShapeType="1"/>
          </p:cNvSpPr>
          <p:nvPr/>
        </p:nvSpPr>
        <p:spPr bwMode="auto">
          <a:xfrm>
            <a:off x="48006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0" name="Line 20"/>
          <p:cNvSpPr>
            <a:spLocks noChangeShapeType="1"/>
          </p:cNvSpPr>
          <p:nvPr/>
        </p:nvSpPr>
        <p:spPr bwMode="auto">
          <a:xfrm>
            <a:off x="63246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21"/>
          <p:cNvSpPr>
            <a:spLocks noChangeShapeType="1"/>
          </p:cNvSpPr>
          <p:nvPr/>
        </p:nvSpPr>
        <p:spPr bwMode="auto">
          <a:xfrm>
            <a:off x="7010400" y="13716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22"/>
          <p:cNvSpPr>
            <a:spLocks noChangeShapeType="1"/>
          </p:cNvSpPr>
          <p:nvPr/>
        </p:nvSpPr>
        <p:spPr bwMode="auto">
          <a:xfrm>
            <a:off x="7848600" y="1371600"/>
            <a:ext cx="0" cy="396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23"/>
          <p:cNvSpPr>
            <a:spLocks noChangeShapeType="1"/>
          </p:cNvSpPr>
          <p:nvPr/>
        </p:nvSpPr>
        <p:spPr bwMode="auto">
          <a:xfrm>
            <a:off x="457200" y="10668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4" name="Text Box 24"/>
          <p:cNvSpPr txBox="1">
            <a:spLocks noChangeArrowheads="1"/>
          </p:cNvSpPr>
          <p:nvPr/>
        </p:nvSpPr>
        <p:spPr bwMode="auto">
          <a:xfrm>
            <a:off x="457200" y="19050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					        </a:t>
            </a:r>
            <a:r>
              <a:rPr lang="en-US" sz="2200" b="1">
                <a:latin typeface="Arial" charset="0"/>
              </a:rPr>
              <a:t>1/ 1    10 @ 4.00   40.00</a:t>
            </a:r>
          </a:p>
          <a:p>
            <a:pPr>
              <a:lnSpc>
                <a:spcPct val="50000"/>
              </a:lnSpc>
              <a:spcBef>
                <a:spcPct val="50000"/>
              </a:spcBef>
            </a:pPr>
            <a:r>
              <a:rPr lang="en-US" sz="2200" b="1">
                <a:latin typeface="Arial" charset="0"/>
              </a:rPr>
              <a:t>3/10    12 @ $7                                          1/ 1    10 @ 4.00   40.00</a:t>
            </a:r>
          </a:p>
          <a:p>
            <a:pPr>
              <a:lnSpc>
                <a:spcPct val="50000"/>
              </a:lnSpc>
              <a:spcBef>
                <a:spcPct val="50000"/>
              </a:spcBef>
            </a:pPr>
            <a:r>
              <a:rPr lang="en-US" sz="2200" b="1">
                <a:latin typeface="Arial" charset="0"/>
              </a:rPr>
              <a:t>					        3/10   </a:t>
            </a:r>
            <a:r>
              <a:rPr lang="en-US" sz="2200" b="1" u="sng">
                <a:latin typeface="Arial" charset="0"/>
              </a:rPr>
              <a:t>12 @ 7.00   84.00</a:t>
            </a:r>
            <a:endParaRPr lang="en-US" sz="2200" b="1">
              <a:latin typeface="Arial" charset="0"/>
            </a:endParaRPr>
          </a:p>
          <a:p>
            <a:pPr>
              <a:lnSpc>
                <a:spcPct val="50000"/>
              </a:lnSpc>
              <a:spcBef>
                <a:spcPct val="50000"/>
              </a:spcBef>
            </a:pPr>
            <a:r>
              <a:rPr lang="en-US" sz="2200" b="1">
                <a:latin typeface="Arial" charset="0"/>
              </a:rPr>
              <a:t>					        ave.   22 @ 5.64</a:t>
            </a:r>
            <a:r>
              <a:rPr lang="en-US" sz="2200" b="1">
                <a:solidFill>
                  <a:srgbClr val="FF0066"/>
                </a:solidFill>
                <a:latin typeface="Arial" charset="0"/>
              </a:rPr>
              <a:t> </a:t>
            </a:r>
            <a:r>
              <a:rPr lang="en-US" sz="2200" b="1">
                <a:latin typeface="Arial" charset="0"/>
              </a:rPr>
              <a:t>124.00	  </a:t>
            </a:r>
            <a:endParaRPr lang="en-US" b="1">
              <a:latin typeface="Times New Roman" pitchFamily="18" charset="0"/>
            </a:endParaRPr>
          </a:p>
        </p:txBody>
      </p:sp>
      <p:sp>
        <p:nvSpPr>
          <p:cNvPr id="46105" name="Text Box 25"/>
          <p:cNvSpPr txBox="1">
            <a:spLocks noChangeArrowheads="1"/>
          </p:cNvSpPr>
          <p:nvPr/>
        </p:nvSpPr>
        <p:spPr bwMode="auto">
          <a:xfrm>
            <a:off x="457200" y="3352800"/>
            <a:ext cx="868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spcBef>
                <a:spcPct val="30000"/>
              </a:spcBef>
            </a:pPr>
            <a:r>
              <a:rPr lang="en-US">
                <a:latin typeface="Arial" charset="0"/>
              </a:rPr>
              <a:t>                           </a:t>
            </a:r>
            <a:r>
              <a:rPr lang="en-US" sz="2200" b="1">
                <a:latin typeface="Arial" charset="0"/>
              </a:rPr>
              <a:t>6/17  15 @ 5.64=</a:t>
            </a:r>
            <a:r>
              <a:rPr lang="en-US" sz="2200" b="1">
                <a:solidFill>
                  <a:srgbClr val="FF0066"/>
                </a:solidFill>
                <a:latin typeface="Arial" charset="0"/>
              </a:rPr>
              <a:t>84.60</a:t>
            </a:r>
            <a:r>
              <a:rPr lang="en-US" sz="2200" b="1">
                <a:latin typeface="Arial" charset="0"/>
              </a:rPr>
              <a:t>             7 @ 5.64   39.48</a:t>
            </a:r>
            <a:endParaRPr lang="en-US" b="1">
              <a:latin typeface="Arial" charset="0"/>
            </a:endParaRPr>
          </a:p>
        </p:txBody>
      </p:sp>
      <p:sp>
        <p:nvSpPr>
          <p:cNvPr id="46106" name="Text Box 26"/>
          <p:cNvSpPr txBox="1">
            <a:spLocks noChangeArrowheads="1"/>
          </p:cNvSpPr>
          <p:nvPr/>
        </p:nvSpPr>
        <p:spPr bwMode="auto">
          <a:xfrm>
            <a:off x="457200" y="3733800"/>
            <a:ext cx="8686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15000"/>
              </a:spcBef>
            </a:pPr>
            <a:r>
              <a:rPr lang="en-US" sz="2200" b="1">
                <a:latin typeface="Arial" charset="0"/>
              </a:rPr>
              <a:t>9/15    11 @ $8                                                      7 @ 5.64   39.48</a:t>
            </a:r>
          </a:p>
          <a:p>
            <a:pPr>
              <a:spcBef>
                <a:spcPct val="15000"/>
              </a:spcBef>
            </a:pPr>
            <a:r>
              <a:rPr lang="en-US" sz="2200" b="1">
                <a:latin typeface="Arial" charset="0"/>
              </a:rPr>
              <a:t>                                                                            </a:t>
            </a:r>
            <a:r>
              <a:rPr lang="en-US" sz="2200" b="1" u="sng">
                <a:latin typeface="Arial" charset="0"/>
              </a:rPr>
              <a:t>11</a:t>
            </a:r>
            <a:r>
              <a:rPr lang="en-US" sz="1800" b="1" u="sng">
                <a:latin typeface="Arial" charset="0"/>
              </a:rPr>
              <a:t>  </a:t>
            </a:r>
            <a:r>
              <a:rPr lang="en-US" sz="2200" b="1" u="sng">
                <a:latin typeface="Arial" charset="0"/>
              </a:rPr>
              <a:t>@ 8.00   88.00</a:t>
            </a:r>
          </a:p>
          <a:p>
            <a:pPr>
              <a:spcBef>
                <a:spcPct val="15000"/>
              </a:spcBef>
            </a:pPr>
            <a:r>
              <a:rPr lang="en-US" sz="2200" b="1">
                <a:latin typeface="Arial" charset="0"/>
              </a:rPr>
              <a:t>                                                                            18</a:t>
            </a:r>
            <a:r>
              <a:rPr lang="en-US" sz="1800" b="1">
                <a:latin typeface="Arial" charset="0"/>
              </a:rPr>
              <a:t>  </a:t>
            </a:r>
            <a:r>
              <a:rPr lang="en-US" sz="2200" b="1">
                <a:latin typeface="Arial" charset="0"/>
              </a:rPr>
              <a:t>@ 7.08</a:t>
            </a:r>
            <a:r>
              <a:rPr lang="en-US" sz="1800" b="1">
                <a:latin typeface="Arial" charset="0"/>
              </a:rPr>
              <a:t> </a:t>
            </a:r>
            <a:r>
              <a:rPr lang="en-US" sz="2200" b="1">
                <a:latin typeface="Arial" charset="0"/>
              </a:rPr>
              <a:t>127.48</a:t>
            </a:r>
            <a:r>
              <a:rPr lang="en-US" sz="2200" b="1" u="sng">
                <a:latin typeface="Arial" charset="0"/>
              </a:rPr>
              <a:t>                                                                                                                                            </a:t>
            </a:r>
            <a:endParaRPr lang="en-US" sz="2200" b="1">
              <a:latin typeface="Arial" charset="0"/>
            </a:endParaRPr>
          </a:p>
        </p:txBody>
      </p:sp>
      <p:sp>
        <p:nvSpPr>
          <p:cNvPr id="46107" name="Text Box 27"/>
          <p:cNvSpPr txBox="1">
            <a:spLocks noChangeArrowheads="1"/>
          </p:cNvSpPr>
          <p:nvPr/>
        </p:nvSpPr>
        <p:spPr bwMode="auto">
          <a:xfrm>
            <a:off x="381000" y="4876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atin typeface="Times New Roman" pitchFamily="18" charset="0"/>
              </a:rPr>
              <a:t>                             </a:t>
            </a:r>
            <a:r>
              <a:rPr lang="en-US" sz="2200" b="1">
                <a:latin typeface="Arial" charset="0"/>
              </a:rPr>
              <a:t>12/27    3 @ 7.08=</a:t>
            </a:r>
            <a:r>
              <a:rPr lang="en-US" sz="2200" b="1">
                <a:solidFill>
                  <a:srgbClr val="FF0066"/>
                </a:solidFill>
                <a:latin typeface="Arial" charset="0"/>
              </a:rPr>
              <a:t>21.24</a:t>
            </a:r>
            <a:r>
              <a:rPr lang="en-US" sz="2200" b="1">
                <a:latin typeface="Arial" charset="0"/>
              </a:rPr>
              <a:t>          15</a:t>
            </a:r>
            <a:r>
              <a:rPr lang="en-US" sz="1800" b="1">
                <a:latin typeface="Arial" charset="0"/>
              </a:rPr>
              <a:t>  </a:t>
            </a:r>
            <a:r>
              <a:rPr lang="en-US" sz="2200" b="1">
                <a:latin typeface="Arial" charset="0"/>
              </a:rPr>
              <a:t>@ 7.08 </a:t>
            </a:r>
            <a:r>
              <a:rPr lang="en-US" sz="2200" b="1">
                <a:solidFill>
                  <a:srgbClr val="FF0066"/>
                </a:solidFill>
                <a:latin typeface="Arial" charset="0"/>
              </a:rPr>
              <a:t>106.20</a:t>
            </a:r>
            <a:endParaRPr lang="en-US" sz="2200" b="1">
              <a:latin typeface="Arial" charset="0"/>
            </a:endParaRPr>
          </a:p>
        </p:txBody>
      </p:sp>
      <p:sp>
        <p:nvSpPr>
          <p:cNvPr id="46108" name="Line 28"/>
          <p:cNvSpPr>
            <a:spLocks noChangeShapeType="1"/>
          </p:cNvSpPr>
          <p:nvPr/>
        </p:nvSpPr>
        <p:spPr bwMode="auto">
          <a:xfrm>
            <a:off x="457200" y="53340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2797" name="Text Box 29"/>
          <p:cNvSpPr txBox="1">
            <a:spLocks noChangeArrowheads="1"/>
          </p:cNvSpPr>
          <p:nvPr/>
        </p:nvSpPr>
        <p:spPr bwMode="auto">
          <a:xfrm>
            <a:off x="381000" y="5410200"/>
            <a:ext cx="8534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5000"/>
              </a:lnSpc>
              <a:spcBef>
                <a:spcPct val="25000"/>
              </a:spcBef>
            </a:pPr>
            <a:r>
              <a:rPr lang="en-US" sz="2200" b="1">
                <a:solidFill>
                  <a:srgbClr val="6600FF"/>
                </a:solidFill>
                <a:latin typeface="Arial" charset="0"/>
              </a:rPr>
              <a:t>Cost of Goods Sold for annual income statement =</a:t>
            </a:r>
          </a:p>
          <a:p>
            <a:pPr>
              <a:lnSpc>
                <a:spcPct val="70000"/>
              </a:lnSpc>
              <a:spcBef>
                <a:spcPct val="25000"/>
              </a:spcBef>
            </a:pPr>
            <a:r>
              <a:rPr lang="en-US" sz="2200" b="1">
                <a:solidFill>
                  <a:srgbClr val="6600FF"/>
                </a:solidFill>
                <a:latin typeface="Arial" charset="0"/>
              </a:rPr>
              <a:t>		$84.60 + $21.24 =</a:t>
            </a:r>
            <a:r>
              <a:rPr lang="en-US" sz="2200" b="1">
                <a:solidFill>
                  <a:srgbClr val="FF0066"/>
                </a:solidFill>
                <a:latin typeface="Arial" charset="0"/>
              </a:rPr>
              <a:t> $105.84</a:t>
            </a:r>
          </a:p>
          <a:p>
            <a:pPr>
              <a:lnSpc>
                <a:spcPct val="70000"/>
              </a:lnSpc>
              <a:spcBef>
                <a:spcPct val="25000"/>
              </a:spcBef>
            </a:pPr>
            <a:r>
              <a:rPr lang="en-US" sz="2200" b="1">
                <a:solidFill>
                  <a:srgbClr val="6600FF"/>
                </a:solidFill>
                <a:latin typeface="Arial" charset="0"/>
              </a:rPr>
              <a:t>Merchandise Inventory on the 12/31 Balance Sheet = </a:t>
            </a:r>
          </a:p>
        </p:txBody>
      </p:sp>
      <p:sp>
        <p:nvSpPr>
          <p:cNvPr id="672798" name="Text Box 30"/>
          <p:cNvSpPr txBox="1">
            <a:spLocks noChangeArrowheads="1"/>
          </p:cNvSpPr>
          <p:nvPr/>
        </p:nvSpPr>
        <p:spPr bwMode="auto">
          <a:xfrm>
            <a:off x="7543800" y="6019800"/>
            <a:ext cx="1219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200" b="1">
                <a:solidFill>
                  <a:srgbClr val="FF0066"/>
                </a:solidFill>
                <a:latin typeface="Arial" charset="0"/>
              </a:rPr>
              <a:t>$106.20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2797">
                                            <p:txEl>
                                              <p:pRg st="0" end="0"/>
                                            </p:txEl>
                                          </p:spTgt>
                                        </p:tgtEl>
                                        <p:attrNameLst>
                                          <p:attrName>style.visibility</p:attrName>
                                        </p:attrNameLst>
                                      </p:cBhvr>
                                      <p:to>
                                        <p:strVal val="visible"/>
                                      </p:to>
                                    </p:set>
                                    <p:anim calcmode="lin" valueType="num">
                                      <p:cBhvr additive="base">
                                        <p:cTn id="7" dur="500" fill="hold"/>
                                        <p:tgtEl>
                                          <p:spTgt spid="6727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27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2797">
                                            <p:txEl>
                                              <p:pRg st="1" end="1"/>
                                            </p:txEl>
                                          </p:spTgt>
                                        </p:tgtEl>
                                        <p:attrNameLst>
                                          <p:attrName>style.visibility</p:attrName>
                                        </p:attrNameLst>
                                      </p:cBhvr>
                                      <p:to>
                                        <p:strVal val="visible"/>
                                      </p:to>
                                    </p:set>
                                    <p:anim calcmode="lin" valueType="num">
                                      <p:cBhvr additive="base">
                                        <p:cTn id="13" dur="500" fill="hold"/>
                                        <p:tgtEl>
                                          <p:spTgt spid="6727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27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2797">
                                            <p:txEl>
                                              <p:pRg st="2" end="2"/>
                                            </p:txEl>
                                          </p:spTgt>
                                        </p:tgtEl>
                                        <p:attrNameLst>
                                          <p:attrName>style.visibility</p:attrName>
                                        </p:attrNameLst>
                                      </p:cBhvr>
                                      <p:to>
                                        <p:strVal val="visible"/>
                                      </p:to>
                                    </p:set>
                                    <p:anim calcmode="lin" valueType="num">
                                      <p:cBhvr additive="base">
                                        <p:cTn id="19" dur="500" fill="hold"/>
                                        <p:tgtEl>
                                          <p:spTgt spid="6727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27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2798"/>
                                        </p:tgtEl>
                                        <p:attrNameLst>
                                          <p:attrName>style.visibility</p:attrName>
                                        </p:attrNameLst>
                                      </p:cBhvr>
                                      <p:to>
                                        <p:strVal val="visible"/>
                                      </p:to>
                                    </p:set>
                                    <p:anim calcmode="lin" valueType="num">
                                      <p:cBhvr additive="base">
                                        <p:cTn id="25" dur="500" fill="hold"/>
                                        <p:tgtEl>
                                          <p:spTgt spid="672798"/>
                                        </p:tgtEl>
                                        <p:attrNameLst>
                                          <p:attrName>ppt_x</p:attrName>
                                        </p:attrNameLst>
                                      </p:cBhvr>
                                      <p:tavLst>
                                        <p:tav tm="0">
                                          <p:val>
                                            <p:strVal val="0-#ppt_w/2"/>
                                          </p:val>
                                        </p:tav>
                                        <p:tav tm="100000">
                                          <p:val>
                                            <p:strVal val="#ppt_x"/>
                                          </p:val>
                                        </p:tav>
                                      </p:tavLst>
                                    </p:anim>
                                    <p:anim calcmode="lin" valueType="num">
                                      <p:cBhvr additive="base">
                                        <p:cTn id="26" dur="500" fill="hold"/>
                                        <p:tgtEl>
                                          <p:spTgt spid="672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97" grpId="0" build="p" autoUpdateAnimBg="0"/>
      <p:bldP spid="67279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8" name="Rectangle 4"/>
          <p:cNvSpPr>
            <a:spLocks noGrp="1" noChangeArrowheads="1"/>
          </p:cNvSpPr>
          <p:nvPr>
            <p:ph type="title"/>
          </p:nvPr>
        </p:nvSpPr>
        <p:spPr>
          <a:xfrm>
            <a:off x="685800" y="381000"/>
            <a:ext cx="7848600" cy="762000"/>
          </a:xfrm>
          <a:noFill/>
        </p:spPr>
        <p:txBody>
          <a:bodyPr lIns="90488" tIns="44450" rIns="90488" bIns="44450"/>
          <a:lstStyle/>
          <a:p>
            <a:pPr eaLnBrk="1" hangingPunct="1"/>
            <a:r>
              <a:rPr lang="en-US" b="1" smtClean="0"/>
              <a:t>Lower of Cost or Market</a:t>
            </a:r>
          </a:p>
        </p:txBody>
      </p:sp>
      <p:sp>
        <p:nvSpPr>
          <p:cNvPr id="678917" name="Rectangle 5" descr="Rectangle: Click to edit Master text styles&#10;Second level&#10;Third level&#10;Fourth level&#10;Fifth level"/>
          <p:cNvSpPr>
            <a:spLocks noGrp="1" noChangeArrowheads="1"/>
          </p:cNvSpPr>
          <p:nvPr>
            <p:ph type="body" idx="1"/>
          </p:nvPr>
        </p:nvSpPr>
        <p:spPr>
          <a:xfrm>
            <a:off x="381000" y="1066800"/>
            <a:ext cx="8382000" cy="5181600"/>
          </a:xfrm>
          <a:noFill/>
        </p:spPr>
        <p:txBody>
          <a:bodyPr lIns="90488" tIns="44450" rIns="90488" bIns="44450"/>
          <a:lstStyle/>
          <a:p>
            <a:pPr eaLnBrk="1" hangingPunct="1">
              <a:lnSpc>
                <a:spcPct val="90000"/>
              </a:lnSpc>
              <a:spcBef>
                <a:spcPct val="0"/>
              </a:spcBef>
            </a:pPr>
            <a:r>
              <a:rPr lang="en-US" smtClean="0">
                <a:latin typeface="Times New Roman" pitchFamily="18" charset="0"/>
              </a:rPr>
              <a:t>Ending inventory is reported at the </a:t>
            </a:r>
            <a:r>
              <a:rPr lang="en-US" smtClean="0">
                <a:solidFill>
                  <a:schemeClr val="tx2"/>
                </a:solidFill>
                <a:latin typeface="Times New Roman" pitchFamily="18" charset="0"/>
              </a:rPr>
              <a:t>lower of </a:t>
            </a:r>
            <a:r>
              <a:rPr lang="en-US" b="1" smtClean="0">
                <a:solidFill>
                  <a:srgbClr val="FF3300"/>
                </a:solidFill>
                <a:latin typeface="Times New Roman" pitchFamily="18" charset="0"/>
              </a:rPr>
              <a:t>cost or market (LCM)</a:t>
            </a:r>
            <a:r>
              <a:rPr lang="en-US" smtClean="0">
                <a:solidFill>
                  <a:schemeClr val="tx2"/>
                </a:solidFill>
                <a:latin typeface="Times New Roman" pitchFamily="18" charset="0"/>
              </a:rPr>
              <a:t> </a:t>
            </a:r>
            <a:r>
              <a:rPr lang="en-US" smtClean="0">
                <a:latin typeface="Times New Roman" pitchFamily="18" charset="0"/>
              </a:rPr>
              <a:t>applied in 1 of 3 ways</a:t>
            </a:r>
            <a:r>
              <a:rPr lang="en-US" smtClean="0">
                <a:solidFill>
                  <a:schemeClr val="tx2"/>
                </a:solidFill>
                <a:latin typeface="Times New Roman" pitchFamily="18" charset="0"/>
              </a:rPr>
              <a:t>.</a:t>
            </a:r>
          </a:p>
          <a:p>
            <a:pPr lvl="1" eaLnBrk="1" hangingPunct="1">
              <a:lnSpc>
                <a:spcPct val="90000"/>
              </a:lnSpc>
              <a:spcBef>
                <a:spcPct val="0"/>
              </a:spcBef>
            </a:pPr>
            <a:r>
              <a:rPr lang="en-US" smtClean="0">
                <a:solidFill>
                  <a:schemeClr val="tx2"/>
                </a:solidFill>
                <a:latin typeface="Times New Roman" pitchFamily="18" charset="0"/>
              </a:rPr>
              <a:t>Item-by-item</a:t>
            </a:r>
          </a:p>
          <a:p>
            <a:pPr lvl="1" eaLnBrk="1" hangingPunct="1">
              <a:lnSpc>
                <a:spcPct val="90000"/>
              </a:lnSpc>
              <a:spcBef>
                <a:spcPct val="0"/>
              </a:spcBef>
            </a:pPr>
            <a:r>
              <a:rPr lang="en-US" smtClean="0">
                <a:solidFill>
                  <a:schemeClr val="tx2"/>
                </a:solidFill>
                <a:latin typeface="Times New Roman" pitchFamily="18" charset="0"/>
              </a:rPr>
              <a:t>Major categories</a:t>
            </a:r>
          </a:p>
          <a:p>
            <a:pPr lvl="1" eaLnBrk="1" hangingPunct="1">
              <a:lnSpc>
                <a:spcPct val="90000"/>
              </a:lnSpc>
              <a:spcBef>
                <a:spcPct val="0"/>
              </a:spcBef>
            </a:pPr>
            <a:r>
              <a:rPr lang="en-US" smtClean="0">
                <a:solidFill>
                  <a:schemeClr val="tx2"/>
                </a:solidFill>
                <a:latin typeface="Times New Roman" pitchFamily="18" charset="0"/>
              </a:rPr>
              <a:t>Total inventory (not acceptable for tax return) </a:t>
            </a:r>
          </a:p>
          <a:p>
            <a:pPr lvl="1" eaLnBrk="1" hangingPunct="1">
              <a:lnSpc>
                <a:spcPct val="90000"/>
              </a:lnSpc>
              <a:spcBef>
                <a:spcPct val="0"/>
              </a:spcBef>
              <a:buFont typeface="Wingdings" pitchFamily="2" charset="2"/>
              <a:buNone/>
            </a:pPr>
            <a:r>
              <a:rPr lang="en-US" smtClean="0">
                <a:solidFill>
                  <a:schemeClr val="tx2"/>
                </a:solidFill>
                <a:latin typeface="Times New Roman" pitchFamily="18" charset="0"/>
              </a:rPr>
              <a:t> </a:t>
            </a:r>
            <a:endParaRPr lang="en-US" smtClean="0">
              <a:latin typeface="Times New Roman" pitchFamily="18" charset="0"/>
            </a:endParaRPr>
          </a:p>
          <a:p>
            <a:pPr eaLnBrk="1" hangingPunct="1">
              <a:lnSpc>
                <a:spcPct val="80000"/>
              </a:lnSpc>
              <a:spcBef>
                <a:spcPct val="0"/>
              </a:spcBef>
            </a:pPr>
            <a:r>
              <a:rPr lang="en-US" b="1" smtClean="0">
                <a:solidFill>
                  <a:srgbClr val="FF3300"/>
                </a:solidFill>
                <a:latin typeface="Times New Roman" pitchFamily="18" charset="0"/>
              </a:rPr>
              <a:t>Market</a:t>
            </a:r>
            <a:r>
              <a:rPr lang="en-US" b="1" smtClean="0">
                <a:latin typeface="Times New Roman" pitchFamily="18" charset="0"/>
              </a:rPr>
              <a:t> </a:t>
            </a:r>
            <a:r>
              <a:rPr lang="en-US" smtClean="0">
                <a:latin typeface="Times New Roman" pitchFamily="18" charset="0"/>
              </a:rPr>
              <a:t>refers to the </a:t>
            </a:r>
            <a:r>
              <a:rPr lang="en-US" b="1" smtClean="0">
                <a:solidFill>
                  <a:srgbClr val="FF3300"/>
                </a:solidFill>
                <a:latin typeface="Times New Roman" pitchFamily="18" charset="0"/>
              </a:rPr>
              <a:t>replacement cost</a:t>
            </a:r>
            <a:r>
              <a:rPr lang="en-US" smtClean="0">
                <a:solidFill>
                  <a:schemeClr val="tx2"/>
                </a:solidFill>
                <a:latin typeface="Times New Roman" pitchFamily="18" charset="0"/>
              </a:rPr>
              <a:t> </a:t>
            </a:r>
            <a:r>
              <a:rPr lang="en-US" smtClean="0">
                <a:latin typeface="Times New Roman" pitchFamily="18" charset="0"/>
              </a:rPr>
              <a:t>of the merchandise, which is what you would pay your supplier if you bought the inventory today. </a:t>
            </a:r>
          </a:p>
          <a:p>
            <a:pPr eaLnBrk="1" hangingPunct="1">
              <a:lnSpc>
                <a:spcPct val="80000"/>
              </a:lnSpc>
              <a:spcBef>
                <a:spcPct val="0"/>
              </a:spcBef>
            </a:pPr>
            <a:endParaRPr lang="en-US" smtClean="0">
              <a:latin typeface="Times New Roman" pitchFamily="18" charset="0"/>
            </a:endParaRPr>
          </a:p>
          <a:p>
            <a:pPr eaLnBrk="1" hangingPunct="1">
              <a:lnSpc>
                <a:spcPct val="80000"/>
              </a:lnSpc>
            </a:pPr>
            <a:r>
              <a:rPr lang="en-US" smtClean="0">
                <a:latin typeface="Times New Roman" pitchFamily="18" charset="0"/>
              </a:rPr>
              <a:t>This practice is in keeping with the generally accepted accounting principle of </a:t>
            </a:r>
            <a:r>
              <a:rPr lang="en-US" b="1" smtClean="0">
                <a:solidFill>
                  <a:srgbClr val="FF3300"/>
                </a:solidFill>
                <a:latin typeface="Times New Roman" pitchFamily="18" charset="0"/>
              </a:rPr>
              <a:t>conservatism</a:t>
            </a:r>
            <a:r>
              <a:rPr lang="en-US" smtClean="0">
                <a:solidFill>
                  <a:schemeClr val="hlink"/>
                </a:solidFill>
                <a:latin typeface="Times New Roman" pitchFamily="18" charset="0"/>
              </a:rPr>
              <a:t>.</a:t>
            </a:r>
          </a:p>
        </p:txBody>
      </p:sp>
      <p:sp>
        <p:nvSpPr>
          <p:cNvPr id="47110" name="Line 6"/>
          <p:cNvSpPr>
            <a:spLocks noChangeShapeType="1"/>
          </p:cNvSpPr>
          <p:nvPr/>
        </p:nvSpPr>
        <p:spPr bwMode="auto">
          <a:xfrm>
            <a:off x="457200" y="1066800"/>
            <a:ext cx="8229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8917">
                                            <p:txEl>
                                              <p:pRg st="0" end="0"/>
                                            </p:txEl>
                                          </p:spTgt>
                                        </p:tgtEl>
                                        <p:attrNameLst>
                                          <p:attrName>style.visibility</p:attrName>
                                        </p:attrNameLst>
                                      </p:cBhvr>
                                      <p:to>
                                        <p:strVal val="visible"/>
                                      </p:to>
                                    </p:set>
                                    <p:anim calcmode="lin" valueType="num">
                                      <p:cBhvr additive="base">
                                        <p:cTn id="7" dur="500" fill="hold"/>
                                        <p:tgtEl>
                                          <p:spTgt spid="6789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89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8917">
                                            <p:txEl>
                                              <p:pRg st="1" end="1"/>
                                            </p:txEl>
                                          </p:spTgt>
                                        </p:tgtEl>
                                        <p:attrNameLst>
                                          <p:attrName>style.visibility</p:attrName>
                                        </p:attrNameLst>
                                      </p:cBhvr>
                                      <p:to>
                                        <p:strVal val="visible"/>
                                      </p:to>
                                    </p:set>
                                    <p:anim calcmode="lin" valueType="num">
                                      <p:cBhvr additive="base">
                                        <p:cTn id="11" dur="500" fill="hold"/>
                                        <p:tgtEl>
                                          <p:spTgt spid="67891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7891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78917">
                                            <p:txEl>
                                              <p:pRg st="2" end="2"/>
                                            </p:txEl>
                                          </p:spTgt>
                                        </p:tgtEl>
                                        <p:attrNameLst>
                                          <p:attrName>style.visibility</p:attrName>
                                        </p:attrNameLst>
                                      </p:cBhvr>
                                      <p:to>
                                        <p:strVal val="visible"/>
                                      </p:to>
                                    </p:set>
                                    <p:anim calcmode="lin" valueType="num">
                                      <p:cBhvr additive="base">
                                        <p:cTn id="15" dur="500" fill="hold"/>
                                        <p:tgtEl>
                                          <p:spTgt spid="67891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7891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78917">
                                            <p:txEl>
                                              <p:pRg st="3" end="3"/>
                                            </p:txEl>
                                          </p:spTgt>
                                        </p:tgtEl>
                                        <p:attrNameLst>
                                          <p:attrName>style.visibility</p:attrName>
                                        </p:attrNameLst>
                                      </p:cBhvr>
                                      <p:to>
                                        <p:strVal val="visible"/>
                                      </p:to>
                                    </p:set>
                                    <p:anim calcmode="lin" valueType="num">
                                      <p:cBhvr additive="base">
                                        <p:cTn id="19" dur="500" fill="hold"/>
                                        <p:tgtEl>
                                          <p:spTgt spid="67891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891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78917">
                                            <p:txEl>
                                              <p:pRg st="4" end="4"/>
                                            </p:txEl>
                                          </p:spTgt>
                                        </p:tgtEl>
                                        <p:attrNameLst>
                                          <p:attrName>style.visibility</p:attrName>
                                        </p:attrNameLst>
                                      </p:cBhvr>
                                      <p:to>
                                        <p:strVal val="visible"/>
                                      </p:to>
                                    </p:set>
                                    <p:anim calcmode="lin" valueType="num">
                                      <p:cBhvr additive="base">
                                        <p:cTn id="23" dur="500" fill="hold"/>
                                        <p:tgtEl>
                                          <p:spTgt spid="67891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789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78917">
                                            <p:txEl>
                                              <p:pRg st="5" end="5"/>
                                            </p:txEl>
                                          </p:spTgt>
                                        </p:tgtEl>
                                        <p:attrNameLst>
                                          <p:attrName>style.visibility</p:attrName>
                                        </p:attrNameLst>
                                      </p:cBhvr>
                                      <p:to>
                                        <p:strVal val="visible"/>
                                      </p:to>
                                    </p:set>
                                    <p:anim calcmode="lin" valueType="num">
                                      <p:cBhvr additive="base">
                                        <p:cTn id="29" dur="500" fill="hold"/>
                                        <p:tgtEl>
                                          <p:spTgt spid="67891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789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78917">
                                            <p:txEl>
                                              <p:pRg st="7" end="7"/>
                                            </p:txEl>
                                          </p:spTgt>
                                        </p:tgtEl>
                                        <p:attrNameLst>
                                          <p:attrName>style.visibility</p:attrName>
                                        </p:attrNameLst>
                                      </p:cBhvr>
                                      <p:to>
                                        <p:strVal val="visible"/>
                                      </p:to>
                                    </p:set>
                                    <p:anim calcmode="lin" valueType="num">
                                      <p:cBhvr additive="base">
                                        <p:cTn id="35" dur="500" fill="hold"/>
                                        <p:tgtEl>
                                          <p:spTgt spid="678917">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7891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2" name="Rectangle 4"/>
          <p:cNvSpPr>
            <a:spLocks noGrp="1" noChangeArrowheads="1"/>
          </p:cNvSpPr>
          <p:nvPr>
            <p:ph type="title"/>
          </p:nvPr>
        </p:nvSpPr>
        <p:spPr>
          <a:xfrm>
            <a:off x="685800" y="381000"/>
            <a:ext cx="7848600" cy="762000"/>
          </a:xfrm>
          <a:noFill/>
        </p:spPr>
        <p:txBody>
          <a:bodyPr lIns="90488" tIns="44450" rIns="90488" bIns="44450"/>
          <a:lstStyle/>
          <a:p>
            <a:pPr eaLnBrk="1" hangingPunct="1"/>
            <a:r>
              <a:rPr lang="en-US" b="1" smtClean="0"/>
              <a:t>Lower of Cost or Market</a:t>
            </a:r>
          </a:p>
        </p:txBody>
      </p:sp>
      <p:sp>
        <p:nvSpPr>
          <p:cNvPr id="48133" name="Line 5"/>
          <p:cNvSpPr>
            <a:spLocks noChangeShapeType="1"/>
          </p:cNvSpPr>
          <p:nvPr/>
        </p:nvSpPr>
        <p:spPr bwMode="auto">
          <a:xfrm>
            <a:off x="457200" y="1066800"/>
            <a:ext cx="8229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8134" name="Picture 6" descr="AG00362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91000"/>
            <a:ext cx="2667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7"/>
          <p:cNvSpPr txBox="1">
            <a:spLocks noChangeArrowheads="1"/>
          </p:cNvSpPr>
          <p:nvPr/>
        </p:nvSpPr>
        <p:spPr bwMode="auto">
          <a:xfrm>
            <a:off x="685800" y="12954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200" b="1">
                <a:latin typeface="Times New Roman" pitchFamily="18" charset="0"/>
              </a:rPr>
              <a:t>Cost		$1,200</a:t>
            </a:r>
          </a:p>
        </p:txBody>
      </p:sp>
      <p:sp>
        <p:nvSpPr>
          <p:cNvPr id="680968" name="Text Box 8"/>
          <p:cNvSpPr txBox="1">
            <a:spLocks noChangeArrowheads="1"/>
          </p:cNvSpPr>
          <p:nvPr/>
        </p:nvSpPr>
        <p:spPr bwMode="auto">
          <a:xfrm>
            <a:off x="5715000" y="5562600"/>
            <a:ext cx="990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lnSpc>
                <a:spcPct val="85000"/>
              </a:lnSpc>
              <a:spcBef>
                <a:spcPct val="25000"/>
              </a:spcBef>
            </a:pPr>
            <a:r>
              <a:rPr lang="en-US" sz="2000">
                <a:latin typeface="Times New Roman" pitchFamily="18" charset="0"/>
              </a:rPr>
              <a:t>$750</a:t>
            </a:r>
          </a:p>
          <a:p>
            <a:pPr algn="ctr">
              <a:lnSpc>
                <a:spcPct val="85000"/>
              </a:lnSpc>
              <a:spcBef>
                <a:spcPct val="25000"/>
              </a:spcBef>
            </a:pPr>
            <a:r>
              <a:rPr lang="en-US" sz="2000">
                <a:latin typeface="Times New Roman" pitchFamily="18" charset="0"/>
              </a:rPr>
              <a:t>Market</a:t>
            </a:r>
          </a:p>
          <a:p>
            <a:pPr algn="ctr">
              <a:lnSpc>
                <a:spcPct val="85000"/>
              </a:lnSpc>
              <a:spcBef>
                <a:spcPct val="25000"/>
              </a:spcBef>
            </a:pPr>
            <a:r>
              <a:rPr lang="en-US" sz="2000">
                <a:latin typeface="Times New Roman" pitchFamily="18" charset="0"/>
              </a:rPr>
              <a:t>Value</a:t>
            </a:r>
          </a:p>
        </p:txBody>
      </p:sp>
      <p:sp>
        <p:nvSpPr>
          <p:cNvPr id="680969" name="Text Box 9"/>
          <p:cNvSpPr txBox="1">
            <a:spLocks noChangeArrowheads="1"/>
          </p:cNvSpPr>
          <p:nvPr/>
        </p:nvSpPr>
        <p:spPr bwMode="auto">
          <a:xfrm>
            <a:off x="228600" y="3733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200" b="1">
                <a:solidFill>
                  <a:srgbClr val="FF0000"/>
                </a:solidFill>
                <a:latin typeface="Times New Roman" pitchFamily="18" charset="0"/>
              </a:rPr>
              <a:t>Inventory Loss  = $450</a:t>
            </a:r>
          </a:p>
        </p:txBody>
      </p:sp>
      <p:sp>
        <p:nvSpPr>
          <p:cNvPr id="680970" name="Line 10"/>
          <p:cNvSpPr>
            <a:spLocks noChangeShapeType="1"/>
          </p:cNvSpPr>
          <p:nvPr/>
        </p:nvSpPr>
        <p:spPr bwMode="auto">
          <a:xfrm>
            <a:off x="2895600" y="1828800"/>
            <a:ext cx="0" cy="419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0971" name="Text Box 11"/>
          <p:cNvSpPr txBox="1">
            <a:spLocks noChangeArrowheads="1"/>
          </p:cNvSpPr>
          <p:nvPr/>
        </p:nvSpPr>
        <p:spPr bwMode="auto">
          <a:xfrm>
            <a:off x="685800" y="59436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200" b="1">
                <a:latin typeface="Times New Roman" pitchFamily="18" charset="0"/>
              </a:rPr>
              <a:t>Market	$750</a:t>
            </a:r>
            <a:endParaRPr lang="en-US">
              <a:latin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8096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2000"/>
                                  </p:stCondLst>
                                  <p:childTnLst>
                                    <p:set>
                                      <p:cBhvr>
                                        <p:cTn id="9" dur="1" fill="hold">
                                          <p:stCondLst>
                                            <p:cond delay="0"/>
                                          </p:stCondLst>
                                        </p:cTn>
                                        <p:tgtEl>
                                          <p:spTgt spid="680970"/>
                                        </p:tgtEl>
                                        <p:attrNameLst>
                                          <p:attrName>style.visibility</p:attrName>
                                        </p:attrNameLst>
                                      </p:cBhvr>
                                      <p:to>
                                        <p:strVal val="visible"/>
                                      </p:to>
                                    </p:set>
                                    <p:animEffect transition="in" filter="wipe(up)">
                                      <p:cBhvr>
                                        <p:cTn id="10" dur="500"/>
                                        <p:tgtEl>
                                          <p:spTgt spid="680970"/>
                                        </p:tgtEl>
                                      </p:cBhvr>
                                    </p:animEffect>
                                  </p:childTnLst>
                                </p:cTn>
                              </p:par>
                            </p:childTnLst>
                          </p:cTn>
                        </p:par>
                        <p:par>
                          <p:cTn id="11" fill="hold" nodeType="afterGroup">
                            <p:stCondLst>
                              <p:cond delay="3000"/>
                            </p:stCondLst>
                            <p:childTnLst>
                              <p:par>
                                <p:cTn id="12" presetID="1" presetClass="entr" presetSubtype="0" fill="hold" grpId="0" nodeType="afterEffect">
                                  <p:stCondLst>
                                    <p:cond delay="0"/>
                                  </p:stCondLst>
                                  <p:childTnLst>
                                    <p:set>
                                      <p:cBhvr>
                                        <p:cTn id="13" dur="1" fill="hold">
                                          <p:stCondLst>
                                            <p:cond delay="499"/>
                                          </p:stCondLst>
                                        </p:cTn>
                                        <p:tgtEl>
                                          <p:spTgt spid="680971"/>
                                        </p:tgtEl>
                                        <p:attrNameLst>
                                          <p:attrName>style.visibility</p:attrName>
                                        </p:attrNameLst>
                                      </p:cBhvr>
                                      <p:to>
                                        <p:strVal val="visible"/>
                                      </p:to>
                                    </p:set>
                                  </p:childTnLst>
                                </p:cTn>
                              </p:par>
                            </p:childTnLst>
                          </p:cTn>
                        </p:par>
                        <p:par>
                          <p:cTn id="14" fill="hold" nodeType="afterGroup">
                            <p:stCondLst>
                              <p:cond delay="3500"/>
                            </p:stCondLst>
                            <p:childTnLst>
                              <p:par>
                                <p:cTn id="15" presetID="2" presetClass="entr" presetSubtype="2" fill="hold" grpId="0" nodeType="afterEffect">
                                  <p:stCondLst>
                                    <p:cond delay="0"/>
                                  </p:stCondLst>
                                  <p:childTnLst>
                                    <p:set>
                                      <p:cBhvr>
                                        <p:cTn id="16" dur="1" fill="hold">
                                          <p:stCondLst>
                                            <p:cond delay="0"/>
                                          </p:stCondLst>
                                        </p:cTn>
                                        <p:tgtEl>
                                          <p:spTgt spid="680969"/>
                                        </p:tgtEl>
                                        <p:attrNameLst>
                                          <p:attrName>style.visibility</p:attrName>
                                        </p:attrNameLst>
                                      </p:cBhvr>
                                      <p:to>
                                        <p:strVal val="visible"/>
                                      </p:to>
                                    </p:set>
                                    <p:anim calcmode="lin" valueType="num">
                                      <p:cBhvr additive="base">
                                        <p:cTn id="17" dur="500" fill="hold"/>
                                        <p:tgtEl>
                                          <p:spTgt spid="680969"/>
                                        </p:tgtEl>
                                        <p:attrNameLst>
                                          <p:attrName>ppt_x</p:attrName>
                                        </p:attrNameLst>
                                      </p:cBhvr>
                                      <p:tavLst>
                                        <p:tav tm="0">
                                          <p:val>
                                            <p:strVal val="1+#ppt_w/2"/>
                                          </p:val>
                                        </p:tav>
                                        <p:tav tm="100000">
                                          <p:val>
                                            <p:strVal val="#ppt_x"/>
                                          </p:val>
                                        </p:tav>
                                      </p:tavLst>
                                    </p:anim>
                                    <p:anim calcmode="lin" valueType="num">
                                      <p:cBhvr additive="base">
                                        <p:cTn id="18" dur="500" fill="hold"/>
                                        <p:tgtEl>
                                          <p:spTgt spid="6809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8" grpId="0" autoUpdateAnimBg="0"/>
      <p:bldP spid="680969" grpId="0" autoUpdateAnimBg="0"/>
      <p:bldP spid="680970" grpId="0" animBg="1"/>
      <p:bldP spid="68097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6" name="Rectangle 4"/>
          <p:cNvSpPr>
            <a:spLocks noGrp="1" noChangeArrowheads="1"/>
          </p:cNvSpPr>
          <p:nvPr>
            <p:ph type="title"/>
          </p:nvPr>
        </p:nvSpPr>
        <p:spPr>
          <a:xfrm>
            <a:off x="685800" y="381000"/>
            <a:ext cx="7848600" cy="762000"/>
          </a:xfrm>
          <a:noFill/>
        </p:spPr>
        <p:txBody>
          <a:bodyPr lIns="90488" tIns="44450" rIns="90488" bIns="44450"/>
          <a:lstStyle/>
          <a:p>
            <a:pPr eaLnBrk="1" hangingPunct="1"/>
            <a:r>
              <a:rPr lang="en-US" b="1" smtClean="0"/>
              <a:t>Lower of Cost or Market</a:t>
            </a:r>
          </a:p>
        </p:txBody>
      </p:sp>
      <p:sp>
        <p:nvSpPr>
          <p:cNvPr id="49157" name="Line 5"/>
          <p:cNvSpPr>
            <a:spLocks noChangeShapeType="1"/>
          </p:cNvSpPr>
          <p:nvPr/>
        </p:nvSpPr>
        <p:spPr bwMode="auto">
          <a:xfrm>
            <a:off x="457200" y="1066800"/>
            <a:ext cx="8229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Text Box 6"/>
          <p:cNvSpPr txBox="1">
            <a:spLocks noChangeArrowheads="1"/>
          </p:cNvSpPr>
          <p:nvPr/>
        </p:nvSpPr>
        <p:spPr bwMode="auto">
          <a:xfrm>
            <a:off x="685800" y="1143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b="1" dirty="0">
                <a:latin typeface="Arial" charset="0"/>
              </a:rPr>
              <a:t>                             Unit     </a:t>
            </a:r>
            <a:r>
              <a:rPr lang="en-US" sz="2000" b="1" dirty="0" err="1">
                <a:latin typeface="Arial" charset="0"/>
              </a:rPr>
              <a:t>Unit</a:t>
            </a:r>
            <a:r>
              <a:rPr lang="en-US" sz="2000" b="1" dirty="0">
                <a:latin typeface="Arial" charset="0"/>
              </a:rPr>
              <a:t>    Total     </a:t>
            </a:r>
            <a:r>
              <a:rPr lang="en-US" sz="2000" b="1" dirty="0" err="1">
                <a:latin typeface="Arial" charset="0"/>
              </a:rPr>
              <a:t>Total</a:t>
            </a:r>
            <a:r>
              <a:rPr lang="en-US" sz="2000" b="1" dirty="0">
                <a:latin typeface="Arial" charset="0"/>
              </a:rPr>
              <a:t>          Item-by-item</a:t>
            </a:r>
          </a:p>
          <a:p>
            <a:r>
              <a:rPr lang="en-US" sz="2000" b="1" dirty="0">
                <a:latin typeface="Arial" charset="0"/>
              </a:rPr>
              <a:t>                    Qty.  Cost    Mkt.    Cost       Mkt.     Lower of      Invent.</a:t>
            </a:r>
          </a:p>
          <a:p>
            <a:r>
              <a:rPr lang="en-US" sz="2000" b="1" dirty="0">
                <a:latin typeface="Arial" charset="0"/>
              </a:rPr>
              <a:t>   Item           (a)     (b)       (c)     (a x b)   (a x c)   Cost or </a:t>
            </a:r>
            <a:r>
              <a:rPr lang="en-US" sz="2000" b="1" dirty="0" err="1">
                <a:latin typeface="Arial" charset="0"/>
              </a:rPr>
              <a:t>Mkt</a:t>
            </a:r>
            <a:r>
              <a:rPr lang="en-US" sz="2000" b="1" dirty="0">
                <a:latin typeface="Arial" charset="0"/>
              </a:rPr>
              <a:t>   Loss</a:t>
            </a:r>
          </a:p>
        </p:txBody>
      </p:sp>
      <p:sp>
        <p:nvSpPr>
          <p:cNvPr id="49159" name="Text Box 7"/>
          <p:cNvSpPr txBox="1">
            <a:spLocks noChangeArrowheads="1"/>
          </p:cNvSpPr>
          <p:nvPr/>
        </p:nvSpPr>
        <p:spPr bwMode="auto">
          <a:xfrm>
            <a:off x="457200" y="2133600"/>
            <a:ext cx="381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30000"/>
              </a:spcBef>
            </a:pPr>
            <a:r>
              <a:rPr lang="en-US" sz="2000" b="1">
                <a:latin typeface="Arial" charset="0"/>
              </a:rPr>
              <a:t>Side Mirrors    50   $   5     $   5</a:t>
            </a:r>
          </a:p>
          <a:p>
            <a:pPr>
              <a:spcBef>
                <a:spcPct val="30000"/>
              </a:spcBef>
            </a:pPr>
            <a:r>
              <a:rPr lang="en-US" sz="2000" b="1">
                <a:latin typeface="Arial" charset="0"/>
              </a:rPr>
              <a:t>Tires              300   $  42    $  38</a:t>
            </a:r>
          </a:p>
          <a:p>
            <a:pPr>
              <a:spcBef>
                <a:spcPct val="30000"/>
              </a:spcBef>
            </a:pPr>
            <a:r>
              <a:rPr lang="en-US" sz="2000" b="1">
                <a:latin typeface="Arial" charset="0"/>
              </a:rPr>
              <a:t>Batteries       200   $  35    $  30</a:t>
            </a:r>
          </a:p>
          <a:p>
            <a:pPr>
              <a:spcBef>
                <a:spcPct val="30000"/>
              </a:spcBef>
            </a:pPr>
            <a:r>
              <a:rPr lang="en-US" sz="2000" b="1">
                <a:latin typeface="Arial" charset="0"/>
              </a:rPr>
              <a:t>Car Stereos  100   $115    $138</a:t>
            </a:r>
            <a:r>
              <a:rPr lang="en-US" sz="2000">
                <a:latin typeface="Arial" charset="0"/>
              </a:rPr>
              <a:t>      </a:t>
            </a:r>
          </a:p>
        </p:txBody>
      </p:sp>
      <p:sp>
        <p:nvSpPr>
          <p:cNvPr id="49160" name="Line 8"/>
          <p:cNvSpPr>
            <a:spLocks noChangeShapeType="1"/>
          </p:cNvSpPr>
          <p:nvPr/>
        </p:nvSpPr>
        <p:spPr bwMode="auto">
          <a:xfrm>
            <a:off x="457200" y="2133600"/>
            <a:ext cx="822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3017" name="Text Box 9"/>
          <p:cNvSpPr txBox="1">
            <a:spLocks noChangeArrowheads="1"/>
          </p:cNvSpPr>
          <p:nvPr/>
        </p:nvSpPr>
        <p:spPr bwMode="auto">
          <a:xfrm>
            <a:off x="4191000" y="21336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000" b="1">
                <a:solidFill>
                  <a:srgbClr val="FF3300"/>
                </a:solidFill>
                <a:latin typeface="Arial" charset="0"/>
              </a:rPr>
              <a:t>$     250  $     250     $     250    $       0         </a:t>
            </a:r>
          </a:p>
        </p:txBody>
      </p:sp>
      <p:sp>
        <p:nvSpPr>
          <p:cNvPr id="683018" name="Text Box 10"/>
          <p:cNvSpPr txBox="1">
            <a:spLocks noChangeArrowheads="1"/>
          </p:cNvSpPr>
          <p:nvPr/>
        </p:nvSpPr>
        <p:spPr bwMode="auto">
          <a:xfrm>
            <a:off x="4191000" y="2514600"/>
            <a:ext cx="4495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05000"/>
              </a:lnSpc>
              <a:spcBef>
                <a:spcPct val="30000"/>
              </a:spcBef>
            </a:pPr>
            <a:r>
              <a:rPr lang="en-US" sz="2000" b="1">
                <a:solidFill>
                  <a:srgbClr val="000000"/>
                </a:solidFill>
                <a:latin typeface="Arial" charset="0"/>
              </a:rPr>
              <a:t>$12,600  $11,400     $11,400    $1,200</a:t>
            </a:r>
            <a:r>
              <a:rPr lang="en-US" sz="2000" b="1">
                <a:solidFill>
                  <a:schemeClr val="accent2"/>
                </a:solidFill>
                <a:latin typeface="Arial" charset="0"/>
              </a:rPr>
              <a:t> </a:t>
            </a:r>
          </a:p>
        </p:txBody>
      </p:sp>
      <p:sp>
        <p:nvSpPr>
          <p:cNvPr id="683019" name="Text Box 11"/>
          <p:cNvSpPr txBox="1">
            <a:spLocks noChangeArrowheads="1"/>
          </p:cNvSpPr>
          <p:nvPr/>
        </p:nvSpPr>
        <p:spPr bwMode="auto">
          <a:xfrm>
            <a:off x="4191000" y="3352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90000"/>
              </a:lnSpc>
            </a:pPr>
            <a:r>
              <a:rPr lang="en-US" sz="2000" b="1">
                <a:solidFill>
                  <a:srgbClr val="000000"/>
                </a:solidFill>
                <a:latin typeface="Arial" charset="0"/>
              </a:rPr>
              <a:t>$11,500  $13,800     $11,500    $       0</a:t>
            </a:r>
          </a:p>
        </p:txBody>
      </p:sp>
      <p:sp>
        <p:nvSpPr>
          <p:cNvPr id="683020" name="Text Box 12"/>
          <p:cNvSpPr txBox="1">
            <a:spLocks noChangeArrowheads="1"/>
          </p:cNvSpPr>
          <p:nvPr/>
        </p:nvSpPr>
        <p:spPr bwMode="auto">
          <a:xfrm>
            <a:off x="4191000" y="3657600"/>
            <a:ext cx="4572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110000"/>
              </a:lnSpc>
            </a:pPr>
            <a:r>
              <a:rPr lang="en-US" sz="2000" b="1">
                <a:solidFill>
                  <a:srgbClr val="FF3300"/>
                </a:solidFill>
                <a:latin typeface="Arial" charset="0"/>
              </a:rPr>
              <a:t>$31,350  $31,450     $29,150    $2,200</a:t>
            </a:r>
          </a:p>
        </p:txBody>
      </p:sp>
      <p:sp>
        <p:nvSpPr>
          <p:cNvPr id="49165" name="Text Box 13"/>
          <p:cNvSpPr txBox="1">
            <a:spLocks noChangeArrowheads="1"/>
          </p:cNvSpPr>
          <p:nvPr/>
        </p:nvSpPr>
        <p:spPr bwMode="auto">
          <a:xfrm>
            <a:off x="533400" y="4114800"/>
            <a:ext cx="8153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b="1">
                <a:latin typeface="Arial" charset="0"/>
              </a:rPr>
              <a:t>SOLUTION:</a:t>
            </a:r>
          </a:p>
          <a:p>
            <a:r>
              <a:rPr lang="en-US" sz="2000" b="1">
                <a:latin typeface="Arial" charset="0"/>
              </a:rPr>
              <a:t>					End. Inv.	Invent. Loss  </a:t>
            </a:r>
          </a:p>
          <a:p>
            <a:r>
              <a:rPr lang="en-US" sz="2000" b="1">
                <a:latin typeface="Arial" charset="0"/>
              </a:rPr>
              <a:t>   LCM: item-by-item approach =	</a:t>
            </a:r>
          </a:p>
          <a:p>
            <a:endParaRPr lang="en-US" sz="2000" b="1">
              <a:latin typeface="Arial" charset="0"/>
            </a:endParaRPr>
          </a:p>
          <a:p>
            <a:r>
              <a:rPr lang="en-US" sz="2000" b="1">
                <a:latin typeface="Arial" charset="0"/>
              </a:rPr>
              <a:t>   Major category (Auto dept.)   =	</a:t>
            </a:r>
          </a:p>
        </p:txBody>
      </p:sp>
      <p:sp>
        <p:nvSpPr>
          <p:cNvPr id="683022" name="Text Box 14"/>
          <p:cNvSpPr txBox="1">
            <a:spLocks noChangeArrowheads="1"/>
          </p:cNvSpPr>
          <p:nvPr/>
        </p:nvSpPr>
        <p:spPr bwMode="auto">
          <a:xfrm>
            <a:off x="4343400" y="4724400"/>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b="1">
                <a:solidFill>
                  <a:srgbClr val="FF3300"/>
                </a:solidFill>
                <a:latin typeface="Arial" charset="0"/>
              </a:rPr>
              <a:t>           $29,150                 $2,200</a:t>
            </a:r>
          </a:p>
        </p:txBody>
      </p:sp>
      <p:sp>
        <p:nvSpPr>
          <p:cNvPr id="683023" name="Text Box 15"/>
          <p:cNvSpPr txBox="1">
            <a:spLocks noChangeArrowheads="1"/>
          </p:cNvSpPr>
          <p:nvPr/>
        </p:nvSpPr>
        <p:spPr bwMode="auto">
          <a:xfrm>
            <a:off x="4876800" y="53340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000" b="1">
                <a:solidFill>
                  <a:srgbClr val="FF3300"/>
                </a:solidFill>
                <a:latin typeface="Arial" charset="0"/>
              </a:rPr>
              <a:t>   $31,350                 $       0</a:t>
            </a:r>
          </a:p>
        </p:txBody>
      </p:sp>
      <p:sp>
        <p:nvSpPr>
          <p:cNvPr id="49168" name="Line 16"/>
          <p:cNvSpPr>
            <a:spLocks noChangeShapeType="1"/>
          </p:cNvSpPr>
          <p:nvPr/>
        </p:nvSpPr>
        <p:spPr bwMode="auto">
          <a:xfrm>
            <a:off x="4191000" y="3657600"/>
            <a:ext cx="441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7"/>
          <p:cNvSpPr>
            <a:spLocks noChangeShapeType="1"/>
          </p:cNvSpPr>
          <p:nvPr/>
        </p:nvSpPr>
        <p:spPr bwMode="auto">
          <a:xfrm>
            <a:off x="4191000" y="1112838"/>
            <a:ext cx="0" cy="297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18"/>
          <p:cNvSpPr>
            <a:spLocks noChangeShapeType="1"/>
          </p:cNvSpPr>
          <p:nvPr/>
        </p:nvSpPr>
        <p:spPr bwMode="auto">
          <a:xfrm>
            <a:off x="5257800" y="1066800"/>
            <a:ext cx="0" cy="297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19"/>
          <p:cNvSpPr>
            <a:spLocks noChangeShapeType="1"/>
          </p:cNvSpPr>
          <p:nvPr/>
        </p:nvSpPr>
        <p:spPr bwMode="auto">
          <a:xfrm>
            <a:off x="6324600" y="1066800"/>
            <a:ext cx="0" cy="297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0"/>
          <p:cNvSpPr>
            <a:spLocks noChangeShapeType="1"/>
          </p:cNvSpPr>
          <p:nvPr/>
        </p:nvSpPr>
        <p:spPr bwMode="auto">
          <a:xfrm>
            <a:off x="6324600" y="1447800"/>
            <a:ext cx="2362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21"/>
          <p:cNvSpPr>
            <a:spLocks noChangeShapeType="1"/>
          </p:cNvSpPr>
          <p:nvPr/>
        </p:nvSpPr>
        <p:spPr bwMode="auto">
          <a:xfrm>
            <a:off x="7772400" y="14478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22"/>
          <p:cNvSpPr>
            <a:spLocks noChangeShapeType="1"/>
          </p:cNvSpPr>
          <p:nvPr/>
        </p:nvSpPr>
        <p:spPr bwMode="auto">
          <a:xfrm>
            <a:off x="3505200" y="10668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23"/>
          <p:cNvSpPr>
            <a:spLocks noChangeShapeType="1"/>
          </p:cNvSpPr>
          <p:nvPr/>
        </p:nvSpPr>
        <p:spPr bwMode="auto">
          <a:xfrm>
            <a:off x="2667000" y="10668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24"/>
          <p:cNvSpPr>
            <a:spLocks noChangeShapeType="1"/>
          </p:cNvSpPr>
          <p:nvPr/>
        </p:nvSpPr>
        <p:spPr bwMode="auto">
          <a:xfrm>
            <a:off x="2057400" y="10668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3033" name="Line 25"/>
          <p:cNvSpPr>
            <a:spLocks noChangeShapeType="1"/>
          </p:cNvSpPr>
          <p:nvPr/>
        </p:nvSpPr>
        <p:spPr bwMode="auto">
          <a:xfrm flipH="1">
            <a:off x="6172200" y="4038600"/>
            <a:ext cx="838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3034" name="Line 26"/>
          <p:cNvSpPr>
            <a:spLocks noChangeShapeType="1"/>
          </p:cNvSpPr>
          <p:nvPr/>
        </p:nvSpPr>
        <p:spPr bwMode="auto">
          <a:xfrm flipH="1">
            <a:off x="7713663" y="4038600"/>
            <a:ext cx="592137"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3035" name="Line 27"/>
          <p:cNvSpPr>
            <a:spLocks noChangeShapeType="1"/>
          </p:cNvSpPr>
          <p:nvPr/>
        </p:nvSpPr>
        <p:spPr bwMode="auto">
          <a:xfrm>
            <a:off x="4800600" y="4724400"/>
            <a:ext cx="381000" cy="609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3036" name="Text Box 28"/>
          <p:cNvSpPr txBox="1">
            <a:spLocks noChangeArrowheads="1"/>
          </p:cNvSpPr>
          <p:nvPr/>
        </p:nvSpPr>
        <p:spPr bwMode="auto">
          <a:xfrm>
            <a:off x="6096000" y="57150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800" b="1">
                <a:solidFill>
                  <a:srgbClr val="000000"/>
                </a:solidFill>
                <a:latin typeface="Arial" charset="0"/>
              </a:rPr>
              <a:t>Because T. Mkt&gt;T.cost</a:t>
            </a:r>
            <a:endParaRPr lang="en-US" sz="1800">
              <a:solidFill>
                <a:srgbClr val="000000"/>
              </a:solidFill>
              <a:latin typeface="Times New Roman" pitchFamily="18" charset="0"/>
            </a:endParaRPr>
          </a:p>
        </p:txBody>
      </p:sp>
      <p:sp>
        <p:nvSpPr>
          <p:cNvPr id="683037" name="Text Box 29"/>
          <p:cNvSpPr txBox="1">
            <a:spLocks noChangeArrowheads="1"/>
          </p:cNvSpPr>
          <p:nvPr/>
        </p:nvSpPr>
        <p:spPr bwMode="auto">
          <a:xfrm>
            <a:off x="4191000" y="29718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nSpc>
                <a:spcPct val="80000"/>
              </a:lnSpc>
            </a:pPr>
            <a:r>
              <a:rPr lang="en-US" sz="2000" b="1">
                <a:solidFill>
                  <a:srgbClr val="FF3300"/>
                </a:solidFill>
                <a:latin typeface="Arial" charset="0"/>
              </a:rPr>
              <a:t>$  7,000  $  6,000     $  6,000    $1,000</a:t>
            </a:r>
          </a:p>
        </p:txBody>
      </p:sp>
      <p:sp>
        <p:nvSpPr>
          <p:cNvPr id="683038" name="Line 30"/>
          <p:cNvSpPr>
            <a:spLocks noChangeShapeType="1"/>
          </p:cNvSpPr>
          <p:nvPr/>
        </p:nvSpPr>
        <p:spPr bwMode="auto">
          <a:xfrm flipH="1">
            <a:off x="4800600" y="4114800"/>
            <a:ext cx="762000" cy="609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3039" name="Line 31"/>
          <p:cNvSpPr>
            <a:spLocks noChangeShapeType="1"/>
          </p:cNvSpPr>
          <p:nvPr/>
        </p:nvSpPr>
        <p:spPr bwMode="auto">
          <a:xfrm>
            <a:off x="4495800" y="4038600"/>
            <a:ext cx="304800" cy="685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3040" name="Line 32"/>
          <p:cNvSpPr>
            <a:spLocks noChangeShapeType="1"/>
          </p:cNvSpPr>
          <p:nvPr/>
        </p:nvSpPr>
        <p:spPr bwMode="auto">
          <a:xfrm flipH="1">
            <a:off x="7543800" y="5562600"/>
            <a:ext cx="304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3017">
                                            <p:txEl>
                                              <p:pRg st="0" end="0"/>
                                            </p:txEl>
                                          </p:spTgt>
                                        </p:tgtEl>
                                        <p:attrNameLst>
                                          <p:attrName>style.visibility</p:attrName>
                                        </p:attrNameLst>
                                      </p:cBhvr>
                                      <p:to>
                                        <p:strVal val="visible"/>
                                      </p:to>
                                    </p:set>
                                    <p:anim calcmode="lin" valueType="num">
                                      <p:cBhvr additive="base">
                                        <p:cTn id="7" dur="500" fill="hold"/>
                                        <p:tgtEl>
                                          <p:spTgt spid="6830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30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3018"/>
                                        </p:tgtEl>
                                        <p:attrNameLst>
                                          <p:attrName>style.visibility</p:attrName>
                                        </p:attrNameLst>
                                      </p:cBhvr>
                                      <p:to>
                                        <p:strVal val="visible"/>
                                      </p:to>
                                    </p:set>
                                    <p:anim calcmode="lin" valueType="num">
                                      <p:cBhvr additive="base">
                                        <p:cTn id="13" dur="500" fill="hold"/>
                                        <p:tgtEl>
                                          <p:spTgt spid="683018"/>
                                        </p:tgtEl>
                                        <p:attrNameLst>
                                          <p:attrName>ppt_x</p:attrName>
                                        </p:attrNameLst>
                                      </p:cBhvr>
                                      <p:tavLst>
                                        <p:tav tm="0">
                                          <p:val>
                                            <p:strVal val="0-#ppt_w/2"/>
                                          </p:val>
                                        </p:tav>
                                        <p:tav tm="100000">
                                          <p:val>
                                            <p:strVal val="#ppt_x"/>
                                          </p:val>
                                        </p:tav>
                                      </p:tavLst>
                                    </p:anim>
                                    <p:anim calcmode="lin" valueType="num">
                                      <p:cBhvr additive="base">
                                        <p:cTn id="14" dur="500" fill="hold"/>
                                        <p:tgtEl>
                                          <p:spTgt spid="6830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3037"/>
                                        </p:tgtEl>
                                        <p:attrNameLst>
                                          <p:attrName>style.visibility</p:attrName>
                                        </p:attrNameLst>
                                      </p:cBhvr>
                                      <p:to>
                                        <p:strVal val="visible"/>
                                      </p:to>
                                    </p:set>
                                    <p:anim calcmode="lin" valueType="num">
                                      <p:cBhvr additive="base">
                                        <p:cTn id="19" dur="500" fill="hold"/>
                                        <p:tgtEl>
                                          <p:spTgt spid="683037"/>
                                        </p:tgtEl>
                                        <p:attrNameLst>
                                          <p:attrName>ppt_x</p:attrName>
                                        </p:attrNameLst>
                                      </p:cBhvr>
                                      <p:tavLst>
                                        <p:tav tm="0">
                                          <p:val>
                                            <p:strVal val="0-#ppt_w/2"/>
                                          </p:val>
                                        </p:tav>
                                        <p:tav tm="100000">
                                          <p:val>
                                            <p:strVal val="#ppt_x"/>
                                          </p:val>
                                        </p:tav>
                                      </p:tavLst>
                                    </p:anim>
                                    <p:anim calcmode="lin" valueType="num">
                                      <p:cBhvr additive="base">
                                        <p:cTn id="20" dur="500" fill="hold"/>
                                        <p:tgtEl>
                                          <p:spTgt spid="6830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3019"/>
                                        </p:tgtEl>
                                        <p:attrNameLst>
                                          <p:attrName>style.visibility</p:attrName>
                                        </p:attrNameLst>
                                      </p:cBhvr>
                                      <p:to>
                                        <p:strVal val="visible"/>
                                      </p:to>
                                    </p:set>
                                    <p:anim calcmode="lin" valueType="num">
                                      <p:cBhvr additive="base">
                                        <p:cTn id="25" dur="500" fill="hold"/>
                                        <p:tgtEl>
                                          <p:spTgt spid="683019"/>
                                        </p:tgtEl>
                                        <p:attrNameLst>
                                          <p:attrName>ppt_x</p:attrName>
                                        </p:attrNameLst>
                                      </p:cBhvr>
                                      <p:tavLst>
                                        <p:tav tm="0">
                                          <p:val>
                                            <p:strVal val="0-#ppt_w/2"/>
                                          </p:val>
                                        </p:tav>
                                        <p:tav tm="100000">
                                          <p:val>
                                            <p:strVal val="#ppt_x"/>
                                          </p:val>
                                        </p:tav>
                                      </p:tavLst>
                                    </p:anim>
                                    <p:anim calcmode="lin" valueType="num">
                                      <p:cBhvr additive="base">
                                        <p:cTn id="26" dur="500" fill="hold"/>
                                        <p:tgtEl>
                                          <p:spTgt spid="6830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3020"/>
                                        </p:tgtEl>
                                        <p:attrNameLst>
                                          <p:attrName>style.visibility</p:attrName>
                                        </p:attrNameLst>
                                      </p:cBhvr>
                                      <p:to>
                                        <p:strVal val="visible"/>
                                      </p:to>
                                    </p:set>
                                    <p:anim calcmode="lin" valueType="num">
                                      <p:cBhvr additive="base">
                                        <p:cTn id="31" dur="500" fill="hold"/>
                                        <p:tgtEl>
                                          <p:spTgt spid="683020"/>
                                        </p:tgtEl>
                                        <p:attrNameLst>
                                          <p:attrName>ppt_x</p:attrName>
                                        </p:attrNameLst>
                                      </p:cBhvr>
                                      <p:tavLst>
                                        <p:tav tm="0">
                                          <p:val>
                                            <p:strVal val="0-#ppt_w/2"/>
                                          </p:val>
                                        </p:tav>
                                        <p:tav tm="100000">
                                          <p:val>
                                            <p:strVal val="#ppt_x"/>
                                          </p:val>
                                        </p:tav>
                                      </p:tavLst>
                                    </p:anim>
                                    <p:anim calcmode="lin" valueType="num">
                                      <p:cBhvr additive="base">
                                        <p:cTn id="32" dur="500" fill="hold"/>
                                        <p:tgtEl>
                                          <p:spTgt spid="6830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3022"/>
                                        </p:tgtEl>
                                        <p:attrNameLst>
                                          <p:attrName>style.visibility</p:attrName>
                                        </p:attrNameLst>
                                      </p:cBhvr>
                                      <p:to>
                                        <p:strVal val="visible"/>
                                      </p:to>
                                    </p:set>
                                    <p:anim calcmode="lin" valueType="num">
                                      <p:cBhvr additive="base">
                                        <p:cTn id="37" dur="500" fill="hold"/>
                                        <p:tgtEl>
                                          <p:spTgt spid="683022"/>
                                        </p:tgtEl>
                                        <p:attrNameLst>
                                          <p:attrName>ppt_x</p:attrName>
                                        </p:attrNameLst>
                                      </p:cBhvr>
                                      <p:tavLst>
                                        <p:tav tm="0">
                                          <p:val>
                                            <p:strVal val="0-#ppt_w/2"/>
                                          </p:val>
                                        </p:tav>
                                        <p:tav tm="100000">
                                          <p:val>
                                            <p:strVal val="#ppt_x"/>
                                          </p:val>
                                        </p:tav>
                                      </p:tavLst>
                                    </p:anim>
                                    <p:anim calcmode="lin" valueType="num">
                                      <p:cBhvr additive="base">
                                        <p:cTn id="38" dur="500" fill="hold"/>
                                        <p:tgtEl>
                                          <p:spTgt spid="683022"/>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683033"/>
                                        </p:tgtEl>
                                        <p:attrNameLst>
                                          <p:attrName>style.visibility</p:attrName>
                                        </p:attrNameLst>
                                      </p:cBhvr>
                                      <p:to>
                                        <p:strVal val="visible"/>
                                      </p:to>
                                    </p:set>
                                    <p:animEffect transition="in" filter="wipe(up)">
                                      <p:cBhvr>
                                        <p:cTn id="42" dur="500"/>
                                        <p:tgtEl>
                                          <p:spTgt spid="6830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83034"/>
                                        </p:tgtEl>
                                        <p:attrNameLst>
                                          <p:attrName>style.visibility</p:attrName>
                                        </p:attrNameLst>
                                      </p:cBhvr>
                                      <p:to>
                                        <p:strVal val="visible"/>
                                      </p:to>
                                    </p:set>
                                    <p:animEffect transition="in" filter="wipe(up)">
                                      <p:cBhvr>
                                        <p:cTn id="47" dur="500"/>
                                        <p:tgtEl>
                                          <p:spTgt spid="6830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83038"/>
                                        </p:tgtEl>
                                        <p:attrNameLst>
                                          <p:attrName>style.visibility</p:attrName>
                                        </p:attrNameLst>
                                      </p:cBhvr>
                                      <p:to>
                                        <p:strVal val="visible"/>
                                      </p:to>
                                    </p:set>
                                    <p:animEffect transition="in" filter="wipe(up)">
                                      <p:cBhvr>
                                        <p:cTn id="52" dur="500"/>
                                        <p:tgtEl>
                                          <p:spTgt spid="683038"/>
                                        </p:tgtEl>
                                      </p:cBhvr>
                                    </p:animEffec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683039"/>
                                        </p:tgtEl>
                                        <p:attrNameLst>
                                          <p:attrName>style.visibility</p:attrName>
                                        </p:attrNameLst>
                                      </p:cBhvr>
                                      <p:to>
                                        <p:strVal val="visible"/>
                                      </p:to>
                                    </p:set>
                                    <p:animEffect transition="in" filter="wipe(up)">
                                      <p:cBhvr>
                                        <p:cTn id="56" dur="500"/>
                                        <p:tgtEl>
                                          <p:spTgt spid="683039"/>
                                        </p:tgtEl>
                                      </p:cBhvr>
                                    </p:animEffect>
                                  </p:childTnLst>
                                </p:cTn>
                              </p:par>
                            </p:childTnLst>
                          </p:cTn>
                        </p:par>
                        <p:par>
                          <p:cTn id="57" fill="hold" nodeType="afterGroup">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683035"/>
                                        </p:tgtEl>
                                        <p:attrNameLst>
                                          <p:attrName>style.visibility</p:attrName>
                                        </p:attrNameLst>
                                      </p:cBhvr>
                                      <p:to>
                                        <p:strVal val="visible"/>
                                      </p:to>
                                    </p:set>
                                    <p:animEffect transition="in" filter="wipe(up)">
                                      <p:cBhvr>
                                        <p:cTn id="60" dur="500"/>
                                        <p:tgtEl>
                                          <p:spTgt spid="683035"/>
                                        </p:tgtEl>
                                      </p:cBhvr>
                                    </p:animEffect>
                                  </p:childTnLst>
                                </p:cTn>
                              </p:par>
                            </p:childTnLst>
                          </p:cTn>
                        </p:par>
                        <p:par>
                          <p:cTn id="61" fill="hold" nodeType="afterGroup">
                            <p:stCondLst>
                              <p:cond delay="1500"/>
                            </p:stCondLst>
                            <p:childTnLst>
                              <p:par>
                                <p:cTn id="62" presetID="2" presetClass="entr" presetSubtype="8" fill="hold" grpId="0" nodeType="afterEffect">
                                  <p:stCondLst>
                                    <p:cond delay="0"/>
                                  </p:stCondLst>
                                  <p:childTnLst>
                                    <p:set>
                                      <p:cBhvr>
                                        <p:cTn id="63" dur="1" fill="hold">
                                          <p:stCondLst>
                                            <p:cond delay="0"/>
                                          </p:stCondLst>
                                        </p:cTn>
                                        <p:tgtEl>
                                          <p:spTgt spid="683023"/>
                                        </p:tgtEl>
                                        <p:attrNameLst>
                                          <p:attrName>style.visibility</p:attrName>
                                        </p:attrNameLst>
                                      </p:cBhvr>
                                      <p:to>
                                        <p:strVal val="visible"/>
                                      </p:to>
                                    </p:set>
                                    <p:anim calcmode="lin" valueType="num">
                                      <p:cBhvr additive="base">
                                        <p:cTn id="64" dur="500" fill="hold"/>
                                        <p:tgtEl>
                                          <p:spTgt spid="683023"/>
                                        </p:tgtEl>
                                        <p:attrNameLst>
                                          <p:attrName>ppt_x</p:attrName>
                                        </p:attrNameLst>
                                      </p:cBhvr>
                                      <p:tavLst>
                                        <p:tav tm="0">
                                          <p:val>
                                            <p:strVal val="0-#ppt_w/2"/>
                                          </p:val>
                                        </p:tav>
                                        <p:tav tm="100000">
                                          <p:val>
                                            <p:strVal val="#ppt_x"/>
                                          </p:val>
                                        </p:tav>
                                      </p:tavLst>
                                    </p:anim>
                                    <p:anim calcmode="lin" valueType="num">
                                      <p:cBhvr additive="base">
                                        <p:cTn id="65" dur="500" fill="hold"/>
                                        <p:tgtEl>
                                          <p:spTgt spid="683023"/>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2000"/>
                            </p:stCondLst>
                            <p:childTnLst>
                              <p:par>
                                <p:cTn id="67" presetID="2" presetClass="entr" presetSubtype="8" fill="hold" grpId="0" nodeType="afterEffect">
                                  <p:stCondLst>
                                    <p:cond delay="0"/>
                                  </p:stCondLst>
                                  <p:childTnLst>
                                    <p:set>
                                      <p:cBhvr>
                                        <p:cTn id="68" dur="1" fill="hold">
                                          <p:stCondLst>
                                            <p:cond delay="0"/>
                                          </p:stCondLst>
                                        </p:cTn>
                                        <p:tgtEl>
                                          <p:spTgt spid="683036"/>
                                        </p:tgtEl>
                                        <p:attrNameLst>
                                          <p:attrName>style.visibility</p:attrName>
                                        </p:attrNameLst>
                                      </p:cBhvr>
                                      <p:to>
                                        <p:strVal val="visible"/>
                                      </p:to>
                                    </p:set>
                                    <p:anim calcmode="lin" valueType="num">
                                      <p:cBhvr additive="base">
                                        <p:cTn id="69" dur="500" fill="hold"/>
                                        <p:tgtEl>
                                          <p:spTgt spid="683036"/>
                                        </p:tgtEl>
                                        <p:attrNameLst>
                                          <p:attrName>ppt_x</p:attrName>
                                        </p:attrNameLst>
                                      </p:cBhvr>
                                      <p:tavLst>
                                        <p:tav tm="0">
                                          <p:val>
                                            <p:strVal val="0-#ppt_w/2"/>
                                          </p:val>
                                        </p:tav>
                                        <p:tav tm="100000">
                                          <p:val>
                                            <p:strVal val="#ppt_x"/>
                                          </p:val>
                                        </p:tav>
                                      </p:tavLst>
                                    </p:anim>
                                    <p:anim calcmode="lin" valueType="num">
                                      <p:cBhvr additive="base">
                                        <p:cTn id="70" dur="500" fill="hold"/>
                                        <p:tgtEl>
                                          <p:spTgt spid="683036"/>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2500"/>
                            </p:stCondLst>
                            <p:childTnLst>
                              <p:par>
                                <p:cTn id="72" presetID="22" presetClass="entr" presetSubtype="1" fill="hold" grpId="0" nodeType="afterEffect">
                                  <p:stCondLst>
                                    <p:cond delay="0"/>
                                  </p:stCondLst>
                                  <p:childTnLst>
                                    <p:set>
                                      <p:cBhvr>
                                        <p:cTn id="73" dur="1" fill="hold">
                                          <p:stCondLst>
                                            <p:cond delay="0"/>
                                          </p:stCondLst>
                                        </p:cTn>
                                        <p:tgtEl>
                                          <p:spTgt spid="683040"/>
                                        </p:tgtEl>
                                        <p:attrNameLst>
                                          <p:attrName>style.visibility</p:attrName>
                                        </p:attrNameLst>
                                      </p:cBhvr>
                                      <p:to>
                                        <p:strVal val="visible"/>
                                      </p:to>
                                    </p:set>
                                    <p:animEffect transition="in" filter="wipe(up)">
                                      <p:cBhvr>
                                        <p:cTn id="74" dur="500"/>
                                        <p:tgtEl>
                                          <p:spTgt spid="683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7" grpId="0" build="p" autoUpdateAnimBg="0"/>
      <p:bldP spid="683018" grpId="0" autoUpdateAnimBg="0"/>
      <p:bldP spid="683019" grpId="0" autoUpdateAnimBg="0"/>
      <p:bldP spid="683020" grpId="0" autoUpdateAnimBg="0"/>
      <p:bldP spid="683022" grpId="0" autoUpdateAnimBg="0"/>
      <p:bldP spid="683023" grpId="0" autoUpdateAnimBg="0"/>
      <p:bldP spid="683033" grpId="0" animBg="1"/>
      <p:bldP spid="683034" grpId="0" animBg="1"/>
      <p:bldP spid="683035" grpId="0" animBg="1"/>
      <p:bldP spid="683036" grpId="0" autoUpdateAnimBg="0"/>
      <p:bldP spid="683037" grpId="0" autoUpdateAnimBg="0"/>
      <p:bldP spid="683038" grpId="0" animBg="1"/>
      <p:bldP spid="683039" grpId="0" animBg="1"/>
      <p:bldP spid="6830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895600"/>
            <a:ext cx="34290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Grp="1" noChangeArrowheads="1"/>
          </p:cNvSpPr>
          <p:nvPr>
            <p:ph type="title"/>
          </p:nvPr>
        </p:nvSpPr>
        <p:spPr/>
        <p:txBody>
          <a:bodyPr/>
          <a:lstStyle/>
          <a:p>
            <a:pPr eaLnBrk="1" hangingPunct="1"/>
            <a:r>
              <a:rPr lang="en-US" smtClean="0"/>
              <a:t>Fraud Avoidance in Merchandising Businesses</a:t>
            </a:r>
          </a:p>
        </p:txBody>
      </p:sp>
      <p:sp>
        <p:nvSpPr>
          <p:cNvPr id="50180" name="Text Box 7"/>
          <p:cNvSpPr txBox="1">
            <a:spLocks noChangeArrowheads="1"/>
          </p:cNvSpPr>
          <p:nvPr/>
        </p:nvSpPr>
        <p:spPr bwMode="auto">
          <a:xfrm>
            <a:off x="685800" y="16002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b="1"/>
              <a:t>Because inventory and cost of goods sold accounts are so significant, they are attractive targets for concealing fraud.</a:t>
            </a:r>
          </a:p>
        </p:txBody>
      </p:sp>
      <p:sp>
        <p:nvSpPr>
          <p:cNvPr id="50181" name="Text Box 9"/>
          <p:cNvSpPr txBox="1">
            <a:spLocks noChangeArrowheads="1"/>
          </p:cNvSpPr>
          <p:nvPr/>
        </p:nvSpPr>
        <p:spPr bwMode="auto">
          <a:xfrm>
            <a:off x="609600" y="56546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b="1"/>
              <a:t>Because of this, auditors and financial analysts carefully examine them for signs of fraud. </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txBox="1">
            <a:spLocks noGrp="1"/>
          </p:cNvSpPr>
          <p:nvPr/>
        </p:nvSpPr>
        <p:spPr bwMode="auto">
          <a:xfrm>
            <a:off x="8305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400" b="1">
                <a:solidFill>
                  <a:srgbClr val="490C00"/>
                </a:solidFill>
                <a:latin typeface="Arial" charset="0"/>
              </a:rPr>
              <a:t>6-</a:t>
            </a:r>
            <a:fld id="{96E85059-DC22-4460-83F8-DE58B9613E49}" type="slidenum">
              <a:rPr lang="en-US" sz="1400" b="1">
                <a:solidFill>
                  <a:srgbClr val="490C00"/>
                </a:solidFill>
                <a:latin typeface="Arial" charset="0"/>
              </a:rPr>
              <a:pPr algn="ctr" eaLnBrk="1" hangingPunct="1"/>
              <a:t>49</a:t>
            </a:fld>
            <a:endParaRPr lang="en-US" sz="1400" b="1">
              <a:solidFill>
                <a:srgbClr val="490C00"/>
              </a:solidFill>
              <a:latin typeface="Arial" charset="0"/>
            </a:endParaRPr>
          </a:p>
        </p:txBody>
      </p:sp>
      <p:pic>
        <p:nvPicPr>
          <p:cNvPr id="512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953000"/>
            <a:ext cx="22098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3"/>
          <p:cNvSpPr>
            <a:spLocks noGrp="1" noChangeArrowheads="1"/>
          </p:cNvSpPr>
          <p:nvPr>
            <p:ph type="title" idx="4294967295"/>
          </p:nvPr>
        </p:nvSpPr>
        <p:spPr>
          <a:xfrm>
            <a:off x="457200" y="304800"/>
            <a:ext cx="8686800" cy="1143000"/>
          </a:xfrm>
        </p:spPr>
        <p:txBody>
          <a:bodyPr anchor="ctr"/>
          <a:lstStyle/>
          <a:p>
            <a:pPr eaLnBrk="1" hangingPunct="1"/>
            <a:r>
              <a:rPr lang="en-US" sz="3600" smtClean="0"/>
              <a:t>If </a:t>
            </a:r>
            <a:r>
              <a:rPr lang="en-US" sz="3600" b="1" smtClean="0"/>
              <a:t>Ending Inventory</a:t>
            </a:r>
            <a:r>
              <a:rPr lang="en-US" sz="3600" smtClean="0"/>
              <a:t> is overstated then </a:t>
            </a:r>
            <a:r>
              <a:rPr lang="en-US" sz="3600" b="1" smtClean="0"/>
              <a:t>Cost of Goods Sold</a:t>
            </a:r>
            <a:r>
              <a:rPr lang="en-US" sz="3600" smtClean="0"/>
              <a:t> will be understated.</a:t>
            </a:r>
          </a:p>
        </p:txBody>
      </p:sp>
      <p:pic>
        <p:nvPicPr>
          <p:cNvPr id="51205" name="Picture 5" descr="edm26789_untb06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085975"/>
            <a:ext cx="84582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4294967295"/>
          </p:nvPr>
        </p:nvSpPr>
        <p:spPr>
          <a:xfrm>
            <a:off x="0" y="0"/>
            <a:ext cx="762000" cy="457200"/>
          </a:xfrm>
          <a:prstGeom prst="rect">
            <a:avLst/>
          </a:prstGeom>
        </p:spPr>
        <p:txBody>
          <a:bodyPr/>
          <a:lstStyle/>
          <a:p>
            <a:pPr>
              <a:defRPr/>
            </a:pPr>
            <a:r>
              <a:rPr lang="en-US"/>
              <a:t>5- </a:t>
            </a:r>
            <a:fld id="{080C8462-CFA2-4365-A11D-2C375493ADF0}" type="slidenum">
              <a:rPr lang="en-US"/>
              <a:pPr>
                <a:defRPr/>
              </a:pPr>
              <a:t>5</a:t>
            </a:fld>
            <a:endParaRPr lang="en-US" sz="1400" b="0">
              <a:solidFill>
                <a:schemeClr val="tx1"/>
              </a:solidFill>
              <a:latin typeface="Times New Roman" pitchFamily="18" charset="0"/>
            </a:endParaRPr>
          </a:p>
        </p:txBody>
      </p:sp>
      <p:sp>
        <p:nvSpPr>
          <p:cNvPr id="665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65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4"/>
          <p:cNvSpPr>
            <a:spLocks noGrp="1" noChangeArrowheads="1"/>
          </p:cNvSpPr>
          <p:nvPr>
            <p:ph type="title"/>
          </p:nvPr>
        </p:nvSpPr>
        <p:spPr/>
        <p:txBody>
          <a:bodyPr/>
          <a:lstStyle/>
          <a:p>
            <a:pPr>
              <a:defRPr/>
            </a:pPr>
            <a:r>
              <a:rPr lang="en-US" smtClean="0"/>
              <a:t>Cost of Goods Sold</a:t>
            </a:r>
          </a:p>
        </p:txBody>
      </p:sp>
      <p:grpSp>
        <p:nvGrpSpPr>
          <p:cNvPr id="2" name="Group 8"/>
          <p:cNvGrpSpPr>
            <a:grpSpLocks/>
          </p:cNvGrpSpPr>
          <p:nvPr/>
        </p:nvGrpSpPr>
        <p:grpSpPr bwMode="auto">
          <a:xfrm>
            <a:off x="3886200" y="1600200"/>
            <a:ext cx="5029200" cy="2482850"/>
            <a:chOff x="2493" y="1040"/>
            <a:chExt cx="2630" cy="1564"/>
          </a:xfrm>
        </p:grpSpPr>
        <p:sp>
          <p:nvSpPr>
            <p:cNvPr id="22533" name="Rectangle 5"/>
            <p:cNvSpPr>
              <a:spLocks noChangeArrowheads="1"/>
            </p:cNvSpPr>
            <p:nvPr/>
          </p:nvSpPr>
          <p:spPr bwMode="auto">
            <a:xfrm>
              <a:off x="2493" y="1040"/>
              <a:ext cx="2630" cy="1564"/>
            </a:xfrm>
            <a:prstGeom prst="rect">
              <a:avLst/>
            </a:prstGeom>
            <a:solidFill>
              <a:schemeClr val="folHlink"/>
            </a:solidFill>
            <a:ln w="57150" cmpd="thinThick">
              <a:solidFill>
                <a:srgbClr val="00279F"/>
              </a:solidFill>
              <a:miter lim="800000"/>
              <a:headEnd/>
              <a:tailEnd/>
            </a:ln>
            <a:effectLst/>
          </p:spPr>
          <p:txBody>
            <a:bodyPr lIns="90488" tIns="44450" rIns="90488" bIns="44450">
              <a:spAutoFit/>
            </a:bodyPr>
            <a:lstStyle/>
            <a:p>
              <a:pPr>
                <a:spcBef>
                  <a:spcPct val="50000"/>
                </a:spcBef>
                <a:defRPr/>
              </a:pPr>
              <a:r>
                <a:rPr lang="en-US" b="1">
                  <a:solidFill>
                    <a:srgbClr val="00279F"/>
                  </a:solidFill>
                  <a:latin typeface="Arial" charset="0"/>
                </a:rPr>
                <a:t>Beginning inventory</a:t>
              </a:r>
            </a:p>
            <a:p>
              <a:pPr>
                <a:spcBef>
                  <a:spcPct val="20000"/>
                </a:spcBef>
                <a:defRPr/>
              </a:pPr>
              <a:r>
                <a:rPr lang="en-US" b="1">
                  <a:solidFill>
                    <a:srgbClr val="00279F"/>
                  </a:solidFill>
                  <a:latin typeface="Arial" charset="0"/>
                </a:rPr>
                <a:t>Add: Purchases (net)</a:t>
              </a:r>
            </a:p>
            <a:p>
              <a:pPr>
                <a:spcBef>
                  <a:spcPct val="50000"/>
                </a:spcBef>
                <a:defRPr/>
              </a:pPr>
              <a:r>
                <a:rPr lang="en-US" b="1">
                  <a:solidFill>
                    <a:srgbClr val="D10D0D"/>
                  </a:solidFill>
                  <a:latin typeface="Arial" charset="0"/>
                </a:rPr>
                <a:t>Cost of Goods Available for Sale</a:t>
              </a:r>
              <a:endParaRPr lang="en-US" b="1">
                <a:solidFill>
                  <a:srgbClr val="00279F"/>
                </a:solidFill>
                <a:latin typeface="Arial" charset="0"/>
              </a:endParaRPr>
            </a:p>
            <a:p>
              <a:pPr>
                <a:spcBef>
                  <a:spcPct val="20000"/>
                </a:spcBef>
                <a:defRPr/>
              </a:pPr>
              <a:r>
                <a:rPr lang="en-US" b="1">
                  <a:solidFill>
                    <a:srgbClr val="00279F"/>
                  </a:solidFill>
                  <a:latin typeface="Arial" charset="0"/>
                </a:rPr>
                <a:t>Deduct: Ending inventory</a:t>
              </a:r>
            </a:p>
            <a:p>
              <a:pPr>
                <a:spcBef>
                  <a:spcPct val="50000"/>
                </a:spcBef>
                <a:defRPr/>
              </a:pPr>
              <a:r>
                <a:rPr lang="en-US" b="1">
                  <a:solidFill>
                    <a:schemeClr val="hlink"/>
                  </a:solidFill>
                  <a:effectLst>
                    <a:outerShdw blurRad="38100" dist="38100" dir="2700000" algn="tl">
                      <a:srgbClr val="000000"/>
                    </a:outerShdw>
                  </a:effectLst>
                  <a:latin typeface="Arial" charset="0"/>
                </a:rPr>
                <a:t>Cost of goods sold</a:t>
              </a:r>
            </a:p>
          </p:txBody>
        </p:sp>
        <p:sp>
          <p:nvSpPr>
            <p:cNvPr id="66572" name="Line 6"/>
            <p:cNvSpPr>
              <a:spLocks noChangeShapeType="1"/>
            </p:cNvSpPr>
            <p:nvPr/>
          </p:nvSpPr>
          <p:spPr bwMode="auto">
            <a:xfrm>
              <a:off x="2610" y="1632"/>
              <a:ext cx="2263"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7"/>
            <p:cNvSpPr>
              <a:spLocks noChangeShapeType="1"/>
            </p:cNvSpPr>
            <p:nvPr/>
          </p:nvSpPr>
          <p:spPr bwMode="auto">
            <a:xfrm>
              <a:off x="2610" y="2256"/>
              <a:ext cx="2263"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567" name="Rectangle 9"/>
          <p:cNvSpPr>
            <a:spLocks noChangeArrowheads="1"/>
          </p:cNvSpPr>
          <p:nvPr/>
        </p:nvSpPr>
        <p:spPr bwMode="auto">
          <a:xfrm>
            <a:off x="279400" y="4545013"/>
            <a:ext cx="6578600" cy="1241425"/>
          </a:xfrm>
          <a:prstGeom prst="rect">
            <a:avLst/>
          </a:prstGeom>
          <a:solidFill>
            <a:srgbClr val="FCFEB9"/>
          </a:solidFill>
          <a:ln w="57150" cmpd="thinThick">
            <a:solidFill>
              <a:srgbClr val="00279F"/>
            </a:solidFill>
            <a:miter lim="800000"/>
            <a:headEnd/>
            <a:tailEnd/>
          </a:ln>
        </p:spPr>
        <p:txBody>
          <a:bodyPr lIns="90488" tIns="44450" rIns="90488" bIns="44450">
            <a:spAutoFit/>
          </a:bodyPr>
          <a:lstStyle/>
          <a:p>
            <a:pPr>
              <a:spcBef>
                <a:spcPct val="50000"/>
              </a:spcBef>
            </a:pPr>
            <a:r>
              <a:rPr lang="en-US" b="1">
                <a:solidFill>
                  <a:srgbClr val="FF0000"/>
                </a:solidFill>
                <a:latin typeface="Arial" charset="0"/>
              </a:rPr>
              <a:t>Cost of Goods Available for Sale</a:t>
            </a:r>
            <a:r>
              <a:rPr lang="en-US" b="1">
                <a:solidFill>
                  <a:srgbClr val="00279F"/>
                </a:solidFill>
                <a:latin typeface="Arial" charset="0"/>
              </a:rPr>
              <a:t> expresses the total cost of what has been available for sale throughout a given time period.</a:t>
            </a:r>
          </a:p>
        </p:txBody>
      </p:sp>
      <p:sp>
        <p:nvSpPr>
          <p:cNvPr id="66568" name="Line 10"/>
          <p:cNvSpPr>
            <a:spLocks noChangeShapeType="1"/>
          </p:cNvSpPr>
          <p:nvPr/>
        </p:nvSpPr>
        <p:spPr bwMode="auto">
          <a:xfrm flipV="1">
            <a:off x="1524000" y="2800350"/>
            <a:ext cx="0" cy="1714500"/>
          </a:xfrm>
          <a:prstGeom prst="line">
            <a:avLst/>
          </a:prstGeom>
          <a:noFill/>
          <a:ln w="38100" cmpd="dbl">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11"/>
          <p:cNvSpPr>
            <a:spLocks noChangeShapeType="1"/>
          </p:cNvSpPr>
          <p:nvPr/>
        </p:nvSpPr>
        <p:spPr bwMode="auto">
          <a:xfrm>
            <a:off x="1543050" y="2819400"/>
            <a:ext cx="2324100" cy="0"/>
          </a:xfrm>
          <a:prstGeom prst="line">
            <a:avLst/>
          </a:prstGeom>
          <a:noFill/>
          <a:ln w="38100" cmpd="dbl">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0" name="AutoShape 12"/>
          <p:cNvSpPr>
            <a:spLocks noChangeArrowheads="1"/>
          </p:cNvSpPr>
          <p:nvPr/>
        </p:nvSpPr>
        <p:spPr bwMode="auto">
          <a:xfrm>
            <a:off x="2597150" y="2673350"/>
            <a:ext cx="1358900" cy="292100"/>
          </a:xfrm>
          <a:prstGeom prst="rightArrow">
            <a:avLst>
              <a:gd name="adj1" fmla="val 50000"/>
              <a:gd name="adj2" fmla="val 232630"/>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txBox="1">
            <a:spLocks noGrp="1"/>
          </p:cNvSpPr>
          <p:nvPr/>
        </p:nvSpPr>
        <p:spPr bwMode="auto">
          <a:xfrm>
            <a:off x="8305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400" b="1">
                <a:solidFill>
                  <a:srgbClr val="490C00"/>
                </a:solidFill>
                <a:latin typeface="Arial" charset="0"/>
              </a:rPr>
              <a:t>6-</a:t>
            </a:r>
            <a:fld id="{B894C3EF-0E0A-4D09-A92F-1184BE5B7653}" type="slidenum">
              <a:rPr lang="en-US" sz="1400" b="1">
                <a:solidFill>
                  <a:srgbClr val="490C00"/>
                </a:solidFill>
                <a:latin typeface="Arial" charset="0"/>
              </a:rPr>
              <a:pPr algn="ctr" eaLnBrk="1" hangingPunct="1"/>
              <a:t>50</a:t>
            </a:fld>
            <a:endParaRPr lang="en-US" sz="1400" b="1">
              <a:solidFill>
                <a:srgbClr val="490C00"/>
              </a:solidFill>
              <a:latin typeface="Arial" charset="0"/>
            </a:endParaRPr>
          </a:p>
        </p:txBody>
      </p:sp>
      <p:pic>
        <p:nvPicPr>
          <p:cNvPr id="522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953000"/>
            <a:ext cx="22098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Grp="1" noChangeArrowheads="1"/>
          </p:cNvSpPr>
          <p:nvPr>
            <p:ph type="title" idx="4294967295"/>
          </p:nvPr>
        </p:nvSpPr>
        <p:spPr>
          <a:xfrm>
            <a:off x="457200" y="304800"/>
            <a:ext cx="8686800" cy="1143000"/>
          </a:xfrm>
        </p:spPr>
        <p:txBody>
          <a:bodyPr anchor="ctr"/>
          <a:lstStyle/>
          <a:p>
            <a:pPr eaLnBrk="1" hangingPunct="1"/>
            <a:r>
              <a:rPr lang="en-US" sz="3600" smtClean="0"/>
              <a:t>If </a:t>
            </a:r>
            <a:r>
              <a:rPr lang="en-US" sz="3600" b="1" smtClean="0"/>
              <a:t>Cost of Goods Sold</a:t>
            </a:r>
            <a:r>
              <a:rPr lang="en-US" sz="3600" smtClean="0"/>
              <a:t> is understated, then </a:t>
            </a:r>
            <a:r>
              <a:rPr lang="en-US" sz="3600" b="1" smtClean="0"/>
              <a:t>Gross Margin</a:t>
            </a:r>
            <a:r>
              <a:rPr lang="en-US" sz="3600" smtClean="0"/>
              <a:t> is overstated.</a:t>
            </a:r>
          </a:p>
        </p:txBody>
      </p:sp>
      <p:sp>
        <p:nvSpPr>
          <p:cNvPr id="52229" name="Rectangle 5"/>
          <p:cNvSpPr>
            <a:spLocks noChangeArrowheads="1"/>
          </p:cNvSpPr>
          <p:nvPr/>
        </p:nvSpPr>
        <p:spPr bwMode="auto">
          <a:xfrm>
            <a:off x="2667000" y="52578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600">
                <a:solidFill>
                  <a:srgbClr val="490C00"/>
                </a:solidFill>
                <a:latin typeface="Arial" charset="0"/>
              </a:rPr>
              <a:t>Resulting in overstatement of </a:t>
            </a:r>
            <a:r>
              <a:rPr lang="en-US" sz="3600" b="1">
                <a:solidFill>
                  <a:srgbClr val="490C00"/>
                </a:solidFill>
                <a:latin typeface="Arial" charset="0"/>
              </a:rPr>
              <a:t>Net Income.</a:t>
            </a:r>
            <a:endParaRPr lang="en-US" sz="3600">
              <a:solidFill>
                <a:srgbClr val="490C00"/>
              </a:solidFill>
              <a:latin typeface="Arial" charset="0"/>
            </a:endParaRPr>
          </a:p>
        </p:txBody>
      </p:sp>
      <p:pic>
        <p:nvPicPr>
          <p:cNvPr id="52230" name="Picture 6" descr="edm26789_untb06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328863"/>
            <a:ext cx="80010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p:cNvSpPr txBox="1">
            <a:spLocks noGrp="1"/>
          </p:cNvSpPr>
          <p:nvPr/>
        </p:nvSpPr>
        <p:spPr bwMode="auto">
          <a:xfrm>
            <a:off x="8305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400" b="1">
                <a:solidFill>
                  <a:srgbClr val="490C00"/>
                </a:solidFill>
                <a:latin typeface="Arial" charset="0"/>
              </a:rPr>
              <a:t>6-</a:t>
            </a:r>
            <a:fld id="{23255FFF-C959-4F1C-B97D-8B02260C1545}" type="slidenum">
              <a:rPr lang="en-US" sz="1400" b="1">
                <a:solidFill>
                  <a:srgbClr val="490C00"/>
                </a:solidFill>
                <a:latin typeface="Arial" charset="0"/>
              </a:rPr>
              <a:pPr algn="ctr" eaLnBrk="1" hangingPunct="1"/>
              <a:t>51</a:t>
            </a:fld>
            <a:endParaRPr lang="en-US" sz="1400" b="1">
              <a:solidFill>
                <a:srgbClr val="490C00"/>
              </a:solidFill>
              <a:latin typeface="Arial" charset="0"/>
            </a:endParaRPr>
          </a:p>
        </p:txBody>
      </p:sp>
      <p:sp>
        <p:nvSpPr>
          <p:cNvPr id="53251" name="Rectangle 3"/>
          <p:cNvSpPr>
            <a:spLocks noGrp="1" noChangeArrowheads="1"/>
          </p:cNvSpPr>
          <p:nvPr>
            <p:ph type="title" idx="4294967295"/>
          </p:nvPr>
        </p:nvSpPr>
        <p:spPr>
          <a:xfrm>
            <a:off x="685800" y="381000"/>
            <a:ext cx="8001000" cy="1219200"/>
          </a:xfrm>
        </p:spPr>
        <p:txBody>
          <a:bodyPr anchor="ctr"/>
          <a:lstStyle/>
          <a:p>
            <a:pPr eaLnBrk="1" hangingPunct="1"/>
            <a:r>
              <a:rPr lang="en-US" sz="2800" smtClean="0"/>
              <a:t>Then, on the </a:t>
            </a:r>
            <a:r>
              <a:rPr lang="en-US" sz="2800" i="1" smtClean="0"/>
              <a:t>balance sheet </a:t>
            </a:r>
            <a:r>
              <a:rPr lang="en-US" sz="2800" b="1" smtClean="0"/>
              <a:t>Inventory</a:t>
            </a:r>
            <a:r>
              <a:rPr lang="en-US" sz="2800" smtClean="0"/>
              <a:t> is overstated and </a:t>
            </a:r>
            <a:r>
              <a:rPr lang="en-US" sz="2800" b="1" smtClean="0"/>
              <a:t>Retained Earnings</a:t>
            </a:r>
            <a:r>
              <a:rPr lang="en-US" sz="2800" smtClean="0"/>
              <a:t> is overstated.</a:t>
            </a:r>
          </a:p>
        </p:txBody>
      </p:sp>
      <p:pic>
        <p:nvPicPr>
          <p:cNvPr id="53252" name="Picture 5" descr="edm26789_untb06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60550"/>
            <a:ext cx="8077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217488" y="317500"/>
          <a:ext cx="8164512" cy="6311900"/>
        </p:xfrm>
        <a:graphic>
          <a:graphicData uri="http://schemas.openxmlformats.org/presentationml/2006/ole">
            <mc:AlternateContent xmlns:mc="http://schemas.openxmlformats.org/markup-compatibility/2006">
              <mc:Choice xmlns:v="urn:schemas-microsoft-com:vml" Requires="v">
                <p:oleObj spid="_x0000_s4103" name="Clip" r:id="rId4" imgW="6518275" imgH="5547995" progId="">
                  <p:embed/>
                </p:oleObj>
              </mc:Choice>
              <mc:Fallback>
                <p:oleObj name="Clip" r:id="rId4" imgW="6518275" imgH="5547995" progId="">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8" y="317500"/>
                        <a:ext cx="8164512"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ChangeArrowheads="1"/>
          </p:cNvSpPr>
          <p:nvPr/>
        </p:nvSpPr>
        <p:spPr bwMode="auto">
          <a:xfrm rot="300000">
            <a:off x="2514600" y="752475"/>
            <a:ext cx="4038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b="1">
                <a:latin typeface="Arial" charset="0"/>
              </a:rPr>
              <a:t>For interim financial statements, we may need to </a:t>
            </a:r>
            <a:r>
              <a:rPr lang="en-US" b="1">
                <a:solidFill>
                  <a:srgbClr val="FC0128"/>
                </a:solidFill>
                <a:latin typeface="Arial" charset="0"/>
              </a:rPr>
              <a:t>estimate</a:t>
            </a:r>
            <a:r>
              <a:rPr lang="en-US" b="1">
                <a:latin typeface="Arial" charset="0"/>
              </a:rPr>
              <a:t> ending inventory and cost of goods sold.</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905000"/>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5" name="Rectangle 24"/>
          <p:cNvSpPr>
            <a:spLocks noGrp="1" noChangeArrowheads="1"/>
          </p:cNvSpPr>
          <p:nvPr>
            <p:ph type="title"/>
          </p:nvPr>
        </p:nvSpPr>
        <p:spPr/>
        <p:txBody>
          <a:bodyPr/>
          <a:lstStyle/>
          <a:p>
            <a:pPr eaLnBrk="1" hangingPunct="1"/>
            <a:r>
              <a:rPr lang="en-US" smtClean="0"/>
              <a:t>Estimating the Ending Inventory Balance</a:t>
            </a:r>
          </a:p>
        </p:txBody>
      </p:sp>
      <p:sp>
        <p:nvSpPr>
          <p:cNvPr id="54276" name="Rectangle 33"/>
          <p:cNvSpPr>
            <a:spLocks noChangeArrowheads="1"/>
          </p:cNvSpPr>
          <p:nvPr/>
        </p:nvSpPr>
        <p:spPr bwMode="auto">
          <a:xfrm>
            <a:off x="914400" y="1981200"/>
            <a:ext cx="3505200" cy="3962400"/>
          </a:xfrm>
          <a:prstGeom prst="rect">
            <a:avLst/>
          </a:prstGeom>
          <a:solidFill>
            <a:srgbClr val="E4EBFE"/>
          </a:solidFill>
          <a:ln w="9525">
            <a:solidFill>
              <a:schemeClr val="tx1"/>
            </a:solidFill>
            <a:miter lim="800000"/>
            <a:headEnd/>
            <a:tailEnd/>
          </a:ln>
        </p:spPr>
        <p:txBody>
          <a:bodyPr anchor="ctr"/>
          <a:lstStyle/>
          <a:p>
            <a:pPr algn="ctr"/>
            <a:r>
              <a:rPr lang="en-US" sz="3200" b="1"/>
              <a:t>Many companies use the </a:t>
            </a:r>
            <a:r>
              <a:rPr lang="en-US" sz="3200" b="1">
                <a:solidFill>
                  <a:srgbClr val="FF3300"/>
                </a:solidFill>
              </a:rPr>
              <a:t>gross margin method</a:t>
            </a:r>
            <a:r>
              <a:rPr lang="en-US" sz="3200" b="1"/>
              <a:t> to estimate the current period’s ending inventory.</a:t>
            </a:r>
          </a:p>
        </p:txBody>
      </p:sp>
      <p:pic>
        <p:nvPicPr>
          <p:cNvPr id="54277"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0735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0" name="Rectangle 4"/>
          <p:cNvSpPr>
            <a:spLocks noGrp="1" noChangeArrowheads="1"/>
          </p:cNvSpPr>
          <p:nvPr>
            <p:ph type="title"/>
          </p:nvPr>
        </p:nvSpPr>
        <p:spPr>
          <a:xfrm>
            <a:off x="685800" y="609600"/>
            <a:ext cx="7772400" cy="1371600"/>
          </a:xfrm>
          <a:noFill/>
        </p:spPr>
        <p:txBody>
          <a:bodyPr lIns="90488" tIns="44450" rIns="90488" bIns="44450"/>
          <a:lstStyle/>
          <a:p>
            <a:pPr eaLnBrk="1" hangingPunct="1"/>
            <a:r>
              <a:rPr lang="en-US" sz="4000" b="1" smtClean="0">
                <a:latin typeface="Times New Roman" pitchFamily="18" charset="0"/>
              </a:rPr>
              <a:t>Gross Margin Method </a:t>
            </a:r>
            <a:br>
              <a:rPr lang="en-US" sz="4000" b="1" smtClean="0">
                <a:latin typeface="Times New Roman" pitchFamily="18" charset="0"/>
              </a:rPr>
            </a:br>
            <a:r>
              <a:rPr lang="en-US" sz="4000" b="1" smtClean="0">
                <a:latin typeface="Times New Roman" pitchFamily="18" charset="0"/>
              </a:rPr>
              <a:t>of Estimating Inventory</a:t>
            </a:r>
          </a:p>
        </p:txBody>
      </p:sp>
      <p:sp>
        <p:nvSpPr>
          <p:cNvPr id="685061" name="Rectangle 5" descr="Rectangle: Click to edit Master text styles&#10;Second level&#10;Third level&#10;Fourth level&#10;Fifth level"/>
          <p:cNvSpPr>
            <a:spLocks noGrp="1" noChangeArrowheads="1"/>
          </p:cNvSpPr>
          <p:nvPr>
            <p:ph type="body" idx="1"/>
          </p:nvPr>
        </p:nvSpPr>
        <p:spPr>
          <a:xfrm>
            <a:off x="671513" y="2057400"/>
            <a:ext cx="7772400" cy="4114800"/>
          </a:xfrm>
          <a:noFill/>
        </p:spPr>
        <p:txBody>
          <a:bodyPr lIns="90488" tIns="44450" rIns="90488" bIns="44450"/>
          <a:lstStyle/>
          <a:p>
            <a:pPr eaLnBrk="1" hangingPunct="1">
              <a:lnSpc>
                <a:spcPct val="90000"/>
              </a:lnSpc>
            </a:pPr>
            <a:r>
              <a:rPr lang="en-US" smtClean="0">
                <a:latin typeface="Times New Roman" pitchFamily="18" charset="0"/>
              </a:rPr>
              <a:t>Provides an </a:t>
            </a:r>
            <a:r>
              <a:rPr lang="en-US" u="sng" smtClean="0">
                <a:latin typeface="Times New Roman" pitchFamily="18" charset="0"/>
              </a:rPr>
              <a:t>estimate</a:t>
            </a:r>
            <a:endParaRPr lang="en-US" smtClean="0">
              <a:latin typeface="Times New Roman" pitchFamily="18" charset="0"/>
            </a:endParaRPr>
          </a:p>
          <a:p>
            <a:pPr eaLnBrk="1" hangingPunct="1">
              <a:lnSpc>
                <a:spcPct val="90000"/>
              </a:lnSpc>
            </a:pPr>
            <a:r>
              <a:rPr lang="en-US" smtClean="0">
                <a:latin typeface="Times New Roman" pitchFamily="18" charset="0"/>
              </a:rPr>
              <a:t>Not acceptable for GAAP</a:t>
            </a:r>
          </a:p>
          <a:p>
            <a:pPr eaLnBrk="1" hangingPunct="1">
              <a:lnSpc>
                <a:spcPct val="90000"/>
              </a:lnSpc>
            </a:pPr>
            <a:r>
              <a:rPr lang="en-US" smtClean="0">
                <a:latin typeface="Times New Roman" pitchFamily="18" charset="0"/>
              </a:rPr>
              <a:t>When to use</a:t>
            </a:r>
          </a:p>
          <a:p>
            <a:pPr lvl="1" eaLnBrk="1" hangingPunct="1">
              <a:lnSpc>
                <a:spcPct val="90000"/>
              </a:lnSpc>
              <a:buSzPct val="75000"/>
            </a:pPr>
            <a:r>
              <a:rPr lang="en-US" smtClean="0">
                <a:latin typeface="Times New Roman" pitchFamily="18" charset="0"/>
              </a:rPr>
              <a:t>for </a:t>
            </a:r>
            <a:r>
              <a:rPr lang="en-US" smtClean="0">
                <a:solidFill>
                  <a:srgbClr val="FF3300"/>
                </a:solidFill>
                <a:latin typeface="Times New Roman" pitchFamily="18" charset="0"/>
              </a:rPr>
              <a:t>interim</a:t>
            </a:r>
            <a:r>
              <a:rPr lang="en-US" smtClean="0">
                <a:latin typeface="Times New Roman" pitchFamily="18" charset="0"/>
              </a:rPr>
              <a:t> (any period less than a year) reporting purposes </a:t>
            </a:r>
          </a:p>
          <a:p>
            <a:pPr lvl="1" eaLnBrk="1" hangingPunct="1">
              <a:lnSpc>
                <a:spcPct val="90000"/>
              </a:lnSpc>
              <a:buSzPct val="75000"/>
            </a:pPr>
            <a:r>
              <a:rPr lang="en-US" smtClean="0">
                <a:latin typeface="Times New Roman" pitchFamily="18" charset="0"/>
              </a:rPr>
              <a:t>when physical inventory not possible </a:t>
            </a:r>
            <a:r>
              <a:rPr lang="en-US" smtClean="0">
                <a:solidFill>
                  <a:srgbClr val="FF3300"/>
                </a:solidFill>
                <a:latin typeface="Times New Roman" pitchFamily="18" charset="0"/>
              </a:rPr>
              <a:t>(casualty)</a:t>
            </a:r>
          </a:p>
          <a:p>
            <a:pPr lvl="1" eaLnBrk="1" hangingPunct="1">
              <a:lnSpc>
                <a:spcPct val="90000"/>
              </a:lnSpc>
              <a:buSzPct val="75000"/>
            </a:pPr>
            <a:r>
              <a:rPr lang="en-US" smtClean="0">
                <a:latin typeface="Times New Roman" pitchFamily="18" charset="0"/>
              </a:rPr>
              <a:t>a </a:t>
            </a:r>
            <a:r>
              <a:rPr lang="en-US" smtClean="0">
                <a:solidFill>
                  <a:srgbClr val="FF3300"/>
                </a:solidFill>
                <a:latin typeface="Times New Roman" pitchFamily="18" charset="0"/>
              </a:rPr>
              <a:t>check</a:t>
            </a:r>
            <a:r>
              <a:rPr lang="en-US" smtClean="0">
                <a:latin typeface="Times New Roman" pitchFamily="18" charset="0"/>
              </a:rPr>
              <a:t> </a:t>
            </a:r>
            <a:r>
              <a:rPr lang="en-US" smtClean="0">
                <a:solidFill>
                  <a:srgbClr val="FF3300"/>
                </a:solidFill>
                <a:latin typeface="Times New Roman" pitchFamily="18" charset="0"/>
              </a:rPr>
              <a:t>on</a:t>
            </a:r>
            <a:r>
              <a:rPr lang="en-US" smtClean="0">
                <a:latin typeface="Times New Roman" pitchFamily="18" charset="0"/>
              </a:rPr>
              <a:t> the accuracy of the </a:t>
            </a:r>
            <a:r>
              <a:rPr lang="en-US" smtClean="0">
                <a:solidFill>
                  <a:srgbClr val="FF3300"/>
                </a:solidFill>
                <a:latin typeface="Times New Roman" pitchFamily="18" charset="0"/>
              </a:rPr>
              <a:t>physical count</a:t>
            </a:r>
            <a:endParaRPr lang="en-US" smtClean="0">
              <a:latin typeface="Times New Roman" pitchFamily="18" charset="0"/>
            </a:endParaRPr>
          </a:p>
          <a:p>
            <a:pPr lvl="1" eaLnBrk="1" hangingPunct="1">
              <a:lnSpc>
                <a:spcPct val="90000"/>
              </a:lnSpc>
              <a:buSzPct val="75000"/>
            </a:pPr>
            <a:r>
              <a:rPr lang="en-US" smtClean="0">
                <a:latin typeface="Times New Roman" pitchFamily="18" charset="0"/>
              </a:rPr>
              <a:t>do we have a problem with </a:t>
            </a:r>
            <a:r>
              <a:rPr lang="en-US" smtClean="0">
                <a:solidFill>
                  <a:srgbClr val="FF3300"/>
                </a:solidFill>
                <a:latin typeface="Times New Roman" pitchFamily="18" charset="0"/>
              </a:rPr>
              <a:t>theft?</a:t>
            </a:r>
            <a:endParaRPr lang="en-US" smtClean="0">
              <a:latin typeface="Times New Roman"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5061">
                                            <p:txEl>
                                              <p:pRg st="0" end="0"/>
                                            </p:txEl>
                                          </p:spTgt>
                                        </p:tgtEl>
                                        <p:attrNameLst>
                                          <p:attrName>style.visibility</p:attrName>
                                        </p:attrNameLst>
                                      </p:cBhvr>
                                      <p:to>
                                        <p:strVal val="visible"/>
                                      </p:to>
                                    </p:set>
                                    <p:animEffect transition="in" filter="blinds(horizontal)">
                                      <p:cBhvr>
                                        <p:cTn id="7" dur="500"/>
                                        <p:tgtEl>
                                          <p:spTgt spid="68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5061">
                                            <p:txEl>
                                              <p:pRg st="1" end="1"/>
                                            </p:txEl>
                                          </p:spTgt>
                                        </p:tgtEl>
                                        <p:attrNameLst>
                                          <p:attrName>style.visibility</p:attrName>
                                        </p:attrNameLst>
                                      </p:cBhvr>
                                      <p:to>
                                        <p:strVal val="visible"/>
                                      </p:to>
                                    </p:set>
                                    <p:animEffect transition="in" filter="blinds(horizontal)">
                                      <p:cBhvr>
                                        <p:cTn id="12" dur="500"/>
                                        <p:tgtEl>
                                          <p:spTgt spid="6850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5061">
                                            <p:txEl>
                                              <p:pRg st="2" end="2"/>
                                            </p:txEl>
                                          </p:spTgt>
                                        </p:tgtEl>
                                        <p:attrNameLst>
                                          <p:attrName>style.visibility</p:attrName>
                                        </p:attrNameLst>
                                      </p:cBhvr>
                                      <p:to>
                                        <p:strVal val="visible"/>
                                      </p:to>
                                    </p:set>
                                    <p:animEffect transition="in" filter="blinds(horizontal)">
                                      <p:cBhvr>
                                        <p:cTn id="17" dur="500"/>
                                        <p:tgtEl>
                                          <p:spTgt spid="685061">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85061">
                                            <p:txEl>
                                              <p:pRg st="3" end="3"/>
                                            </p:txEl>
                                          </p:spTgt>
                                        </p:tgtEl>
                                        <p:attrNameLst>
                                          <p:attrName>style.visibility</p:attrName>
                                        </p:attrNameLst>
                                      </p:cBhvr>
                                      <p:to>
                                        <p:strVal val="visible"/>
                                      </p:to>
                                    </p:set>
                                    <p:animEffect transition="in" filter="blinds(horizontal)">
                                      <p:cBhvr>
                                        <p:cTn id="20" dur="500"/>
                                        <p:tgtEl>
                                          <p:spTgt spid="685061">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85061">
                                            <p:txEl>
                                              <p:pRg st="4" end="4"/>
                                            </p:txEl>
                                          </p:spTgt>
                                        </p:tgtEl>
                                        <p:attrNameLst>
                                          <p:attrName>style.visibility</p:attrName>
                                        </p:attrNameLst>
                                      </p:cBhvr>
                                      <p:to>
                                        <p:strVal val="visible"/>
                                      </p:to>
                                    </p:set>
                                    <p:animEffect transition="in" filter="blinds(horizontal)">
                                      <p:cBhvr>
                                        <p:cTn id="23" dur="500"/>
                                        <p:tgtEl>
                                          <p:spTgt spid="685061">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85061">
                                            <p:txEl>
                                              <p:pRg st="5" end="5"/>
                                            </p:txEl>
                                          </p:spTgt>
                                        </p:tgtEl>
                                        <p:attrNameLst>
                                          <p:attrName>style.visibility</p:attrName>
                                        </p:attrNameLst>
                                      </p:cBhvr>
                                      <p:to>
                                        <p:strVal val="visible"/>
                                      </p:to>
                                    </p:set>
                                    <p:animEffect transition="in" filter="blinds(horizontal)">
                                      <p:cBhvr>
                                        <p:cTn id="26" dur="500"/>
                                        <p:tgtEl>
                                          <p:spTgt spid="68506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85061">
                                            <p:txEl>
                                              <p:pRg st="6" end="6"/>
                                            </p:txEl>
                                          </p:spTgt>
                                        </p:tgtEl>
                                        <p:attrNameLst>
                                          <p:attrName>style.visibility</p:attrName>
                                        </p:attrNameLst>
                                      </p:cBhvr>
                                      <p:to>
                                        <p:strVal val="visible"/>
                                      </p:to>
                                    </p:set>
                                    <p:animEffect transition="in" filter="blinds(horizontal)">
                                      <p:cBhvr>
                                        <p:cTn id="29" dur="500"/>
                                        <p:tgtEl>
                                          <p:spTgt spid="6850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4" name="Rectangle 4"/>
          <p:cNvSpPr>
            <a:spLocks noGrp="1" noChangeArrowheads="1"/>
          </p:cNvSpPr>
          <p:nvPr>
            <p:ph type="title"/>
          </p:nvPr>
        </p:nvSpPr>
        <p:spPr>
          <a:xfrm>
            <a:off x="533400" y="304800"/>
            <a:ext cx="7162800" cy="1143000"/>
          </a:xfrm>
          <a:noFill/>
        </p:spPr>
        <p:txBody>
          <a:bodyPr lIns="90488" tIns="44450" rIns="90488" bIns="44450"/>
          <a:lstStyle/>
          <a:p>
            <a:pPr eaLnBrk="1" hangingPunct="1"/>
            <a:r>
              <a:rPr lang="en-US" smtClean="0"/>
              <a:t>Example:</a:t>
            </a:r>
          </a:p>
        </p:txBody>
      </p:sp>
      <p:sp>
        <p:nvSpPr>
          <p:cNvPr id="56325" name="Rectangle 5" descr="Rectangle: Click to edit Master text styles&#10;Second level&#10;Third level&#10;Fourth level&#10;Fifth level"/>
          <p:cNvSpPr>
            <a:spLocks noGrp="1" noChangeArrowheads="1"/>
          </p:cNvSpPr>
          <p:nvPr>
            <p:ph type="body" idx="1"/>
          </p:nvPr>
        </p:nvSpPr>
        <p:spPr>
          <a:xfrm>
            <a:off x="685800" y="1447800"/>
            <a:ext cx="8229600" cy="4114800"/>
          </a:xfrm>
          <a:noFill/>
        </p:spPr>
        <p:txBody>
          <a:bodyPr lIns="90488" tIns="44450" rIns="90488" bIns="44450"/>
          <a:lstStyle/>
          <a:p>
            <a:pPr eaLnBrk="1" hangingPunct="1">
              <a:lnSpc>
                <a:spcPct val="90000"/>
              </a:lnSpc>
              <a:buFont typeface="Wingdings" pitchFamily="2" charset="2"/>
              <a:buNone/>
            </a:pPr>
            <a:r>
              <a:rPr lang="en-US" sz="2800" smtClean="0">
                <a:latin typeface="Times New Roman" pitchFamily="18" charset="0"/>
              </a:rPr>
              <a:t>Given the following:</a:t>
            </a:r>
          </a:p>
          <a:p>
            <a:pPr lvl="1" eaLnBrk="1" hangingPunct="1">
              <a:lnSpc>
                <a:spcPct val="90000"/>
              </a:lnSpc>
              <a:buFont typeface="Wingdings" pitchFamily="2" charset="2"/>
              <a:buNone/>
            </a:pPr>
            <a:endParaRPr lang="en-US" sz="2000" smtClean="0">
              <a:latin typeface="Times New Roman" pitchFamily="18" charset="0"/>
            </a:endParaRPr>
          </a:p>
          <a:p>
            <a:pPr eaLnBrk="1" hangingPunct="1">
              <a:lnSpc>
                <a:spcPct val="90000"/>
              </a:lnSpc>
              <a:buFont typeface="Wingdings" pitchFamily="2" charset="2"/>
              <a:buNone/>
            </a:pPr>
            <a:r>
              <a:rPr lang="en-US" sz="2800" smtClean="0">
                <a:latin typeface="Times New Roman" pitchFamily="18" charset="0"/>
              </a:rPr>
              <a:t>Beginning Inventory	 	 $ 1,000  (cost)</a:t>
            </a:r>
          </a:p>
          <a:p>
            <a:pPr eaLnBrk="1" hangingPunct="1">
              <a:lnSpc>
                <a:spcPct val="90000"/>
              </a:lnSpc>
              <a:buFont typeface="Wingdings" pitchFamily="2" charset="2"/>
              <a:buNone/>
            </a:pPr>
            <a:r>
              <a:rPr lang="en-US" sz="2800" smtClean="0">
                <a:latin typeface="Times New Roman" pitchFamily="18" charset="0"/>
              </a:rPr>
              <a:t>Purchases			              9,000  (cost)</a:t>
            </a:r>
          </a:p>
          <a:p>
            <a:pPr eaLnBrk="1" hangingPunct="1">
              <a:lnSpc>
                <a:spcPct val="90000"/>
              </a:lnSpc>
              <a:buFont typeface="Wingdings" pitchFamily="2" charset="2"/>
              <a:buNone/>
            </a:pPr>
            <a:r>
              <a:rPr lang="en-US" sz="2800" smtClean="0">
                <a:latin typeface="Times New Roman" pitchFamily="18" charset="0"/>
              </a:rPr>
              <a:t>Sales			   		  12,000  (retail)</a:t>
            </a:r>
          </a:p>
          <a:p>
            <a:pPr lvl="1" eaLnBrk="1" hangingPunct="1">
              <a:lnSpc>
                <a:spcPct val="90000"/>
              </a:lnSpc>
              <a:buFont typeface="Wingdings" pitchFamily="2" charset="2"/>
              <a:buNone/>
            </a:pPr>
            <a:endParaRPr lang="en-US" sz="2000" smtClean="0">
              <a:latin typeface="Times New Roman" pitchFamily="18" charset="0"/>
            </a:endParaRPr>
          </a:p>
          <a:p>
            <a:pPr eaLnBrk="1" hangingPunct="1">
              <a:lnSpc>
                <a:spcPct val="90000"/>
              </a:lnSpc>
              <a:buFont typeface="Wingdings" pitchFamily="2" charset="2"/>
              <a:buNone/>
            </a:pPr>
            <a:r>
              <a:rPr lang="en-US" sz="2800" smtClean="0">
                <a:latin typeface="Times New Roman" pitchFamily="18" charset="0"/>
              </a:rPr>
              <a:t>	Assume that gross margin has been 40% of sales.</a:t>
            </a:r>
            <a:r>
              <a:rPr lang="en-US" sz="2800" smtClean="0">
                <a:solidFill>
                  <a:schemeClr val="tx2"/>
                </a:solidFill>
                <a:latin typeface="Times New Roman" pitchFamily="18" charset="0"/>
              </a:rPr>
              <a:t>  </a:t>
            </a:r>
            <a:r>
              <a:rPr lang="en-US" sz="2800" smtClean="0">
                <a:solidFill>
                  <a:srgbClr val="FF3300"/>
                </a:solidFill>
                <a:latin typeface="Times New Roman" pitchFamily="18" charset="0"/>
              </a:rPr>
              <a:t>Estimate the cost of inventory and CGS for the period.</a:t>
            </a:r>
          </a:p>
        </p:txBody>
      </p:sp>
    </p:spTree>
  </p:cSld>
  <p:clrMapOvr>
    <a:masterClrMapping/>
  </p:clrMapOvr>
  <p:transition>
    <p:cover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5" name="Rectangle 4" descr="Rectangle: Click to edit Master text styles&#10;Second level&#10;Third level&#10;Fourth level&#10;Fifth level"/>
          <p:cNvSpPr>
            <a:spLocks noGrp="1" noChangeArrowheads="1"/>
          </p:cNvSpPr>
          <p:nvPr>
            <p:ph type="body" idx="1"/>
          </p:nvPr>
        </p:nvSpPr>
        <p:spPr>
          <a:xfrm>
            <a:off x="685800" y="609600"/>
            <a:ext cx="7696200" cy="3048000"/>
          </a:xfrm>
          <a:noFill/>
        </p:spPr>
        <p:txBody>
          <a:bodyPr lIns="90488" tIns="44450" rIns="90488" bIns="44450"/>
          <a:lstStyle/>
          <a:p>
            <a:pPr eaLnBrk="1" hangingPunct="1">
              <a:lnSpc>
                <a:spcPct val="90000"/>
              </a:lnSpc>
              <a:buFont typeface="Wingdings" pitchFamily="2" charset="2"/>
              <a:buNone/>
            </a:pPr>
            <a:r>
              <a:rPr lang="en-US" b="1" smtClean="0"/>
              <a:t>      </a:t>
            </a:r>
            <a:r>
              <a:rPr lang="en-US" sz="3600" b="1" smtClean="0">
                <a:latin typeface="Times New Roman" pitchFamily="18" charset="0"/>
              </a:rPr>
              <a:t>If the Gross Margin rate is 40%             what is the Cost of Goods Sold %?</a:t>
            </a:r>
            <a:endParaRPr lang="en-US" sz="3600" smtClean="0">
              <a:latin typeface="Times New Roman" pitchFamily="18" charset="0"/>
            </a:endParaRPr>
          </a:p>
          <a:p>
            <a:pPr eaLnBrk="1" hangingPunct="1">
              <a:lnSpc>
                <a:spcPct val="90000"/>
              </a:lnSpc>
              <a:buFont typeface="Wingdings" pitchFamily="2" charset="2"/>
              <a:buNone/>
            </a:pPr>
            <a:endParaRPr lang="en-US" sz="2800" smtClean="0">
              <a:latin typeface="Times New Roman" pitchFamily="18" charset="0"/>
            </a:endParaRPr>
          </a:p>
          <a:p>
            <a:pPr eaLnBrk="1" hangingPunct="1">
              <a:lnSpc>
                <a:spcPct val="90000"/>
              </a:lnSpc>
              <a:buFont typeface="Wingdings" pitchFamily="2" charset="2"/>
              <a:buNone/>
            </a:pPr>
            <a:r>
              <a:rPr lang="en-US" sz="2800" smtClean="0">
                <a:latin typeface="Times New Roman" pitchFamily="18" charset="0"/>
              </a:rPr>
              <a:t>Net Sales			100%</a:t>
            </a:r>
          </a:p>
          <a:p>
            <a:pPr eaLnBrk="1" hangingPunct="1">
              <a:lnSpc>
                <a:spcPct val="90000"/>
              </a:lnSpc>
              <a:buFont typeface="Wingdings" pitchFamily="2" charset="2"/>
              <a:buNone/>
            </a:pPr>
            <a:r>
              <a:rPr lang="en-US" sz="2800" smtClean="0">
                <a:latin typeface="Times New Roman" pitchFamily="18" charset="0"/>
              </a:rPr>
              <a:t>Less: </a:t>
            </a:r>
            <a:r>
              <a:rPr lang="en-US" sz="2800" b="1" smtClean="0">
                <a:solidFill>
                  <a:srgbClr val="FF3300"/>
                </a:solidFill>
                <a:latin typeface="Times New Roman" pitchFamily="18" charset="0"/>
              </a:rPr>
              <a:t>Cost of G.S.		</a:t>
            </a:r>
            <a:r>
              <a:rPr lang="en-US" sz="2800" b="1" u="sng" smtClean="0">
                <a:solidFill>
                  <a:srgbClr val="FF3300"/>
                </a:solidFill>
                <a:latin typeface="Times New Roman" pitchFamily="18" charset="0"/>
              </a:rPr>
              <a:t>   X%</a:t>
            </a:r>
            <a:endParaRPr lang="en-US" sz="2800" b="1" u="sng" smtClean="0">
              <a:latin typeface="Times New Roman" pitchFamily="18" charset="0"/>
            </a:endParaRPr>
          </a:p>
          <a:p>
            <a:pPr eaLnBrk="1" hangingPunct="1">
              <a:lnSpc>
                <a:spcPct val="90000"/>
              </a:lnSpc>
              <a:buFont typeface="Wingdings" pitchFamily="2" charset="2"/>
              <a:buNone/>
            </a:pPr>
            <a:r>
              <a:rPr lang="en-US" sz="2800" smtClean="0">
                <a:latin typeface="Times New Roman" pitchFamily="18" charset="0"/>
              </a:rPr>
              <a:t>=Gross Margin		  40%</a:t>
            </a:r>
          </a:p>
          <a:p>
            <a:pPr eaLnBrk="1" hangingPunct="1">
              <a:lnSpc>
                <a:spcPct val="90000"/>
              </a:lnSpc>
              <a:buFont typeface="Wingdings" pitchFamily="2" charset="2"/>
              <a:buNone/>
            </a:pPr>
            <a:r>
              <a:rPr lang="en-US" sz="2800" smtClean="0">
                <a:latin typeface="Times New Roman" pitchFamily="18" charset="0"/>
              </a:rPr>
              <a:t>  </a:t>
            </a:r>
            <a:r>
              <a:rPr lang="en-US" sz="2800" smtClean="0">
                <a:solidFill>
                  <a:schemeClr val="tx2"/>
                </a:solidFill>
                <a:latin typeface="Times New Roman" pitchFamily="18" charset="0"/>
              </a:rPr>
              <a:t> </a:t>
            </a:r>
          </a:p>
        </p:txBody>
      </p:sp>
      <p:graphicFrame>
        <p:nvGraphicFramePr>
          <p:cNvPr id="5122" name="Object 5"/>
          <p:cNvGraphicFramePr>
            <a:graphicFrameLocks/>
          </p:cNvGraphicFramePr>
          <p:nvPr/>
        </p:nvGraphicFramePr>
        <p:xfrm>
          <a:off x="6781800" y="2971800"/>
          <a:ext cx="2079625" cy="3227388"/>
        </p:xfrm>
        <a:graphic>
          <a:graphicData uri="http://schemas.openxmlformats.org/presentationml/2006/ole">
            <mc:AlternateContent xmlns:mc="http://schemas.openxmlformats.org/markup-compatibility/2006">
              <mc:Choice xmlns:v="urn:schemas-microsoft-com:vml" Requires="v">
                <p:oleObj spid="_x0000_s5132" name="Clip" r:id="rId4" imgW="3544824" imgH="5550408" progId="">
                  <p:embed/>
                </p:oleObj>
              </mc:Choice>
              <mc:Fallback>
                <p:oleObj name="Clip" r:id="rId4" imgW="3544824" imgH="5550408" progId="">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971800"/>
                        <a:ext cx="2079625" cy="32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9158" name="Text Box 6"/>
          <p:cNvSpPr txBox="1">
            <a:spLocks noChangeArrowheads="1"/>
          </p:cNvSpPr>
          <p:nvPr/>
        </p:nvSpPr>
        <p:spPr bwMode="auto">
          <a:xfrm>
            <a:off x="762000" y="4114800"/>
            <a:ext cx="6019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these %’s and a partial multi-step income statement format to find the “missing” amounts.</a:t>
            </a:r>
            <a:endParaRPr lang="en-US">
              <a:solidFill>
                <a:srgbClr val="000000"/>
              </a:solidFill>
              <a:latin typeface="Times New Roman" pitchFamily="18" charset="0"/>
            </a:endParaRPr>
          </a:p>
        </p:txBody>
      </p:sp>
      <p:sp>
        <p:nvSpPr>
          <p:cNvPr id="689159" name="Text Box 7"/>
          <p:cNvSpPr txBox="1">
            <a:spLocks noChangeArrowheads="1"/>
          </p:cNvSpPr>
          <p:nvPr/>
        </p:nvSpPr>
        <p:spPr bwMode="auto">
          <a:xfrm>
            <a:off x="5562600" y="25908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200" b="1">
                <a:solidFill>
                  <a:srgbClr val="FF0000"/>
                </a:solidFill>
                <a:latin typeface="Times New Roman" pitchFamily="18" charset="0"/>
              </a:rPr>
              <a:t>= 60%</a:t>
            </a:r>
          </a:p>
        </p:txBody>
      </p:sp>
      <p:sp>
        <p:nvSpPr>
          <p:cNvPr id="5128" name="Line 8"/>
          <p:cNvSpPr>
            <a:spLocks noChangeShapeType="1"/>
          </p:cNvSpPr>
          <p:nvPr/>
        </p:nvSpPr>
        <p:spPr bwMode="auto">
          <a:xfrm>
            <a:off x="685800" y="1752600"/>
            <a:ext cx="7924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89159"/>
                                        </p:tgtEl>
                                        <p:attrNameLst>
                                          <p:attrName>style.visibility</p:attrName>
                                        </p:attrNameLst>
                                      </p:cBhvr>
                                      <p:to>
                                        <p:strVal val="visible"/>
                                      </p:to>
                                    </p:set>
                                    <p:anim calcmode="lin" valueType="num">
                                      <p:cBhvr>
                                        <p:cTn id="7" dur="1000" fill="hold"/>
                                        <p:tgtEl>
                                          <p:spTgt spid="689159"/>
                                        </p:tgtEl>
                                        <p:attrNameLst>
                                          <p:attrName>ppt_w</p:attrName>
                                        </p:attrNameLst>
                                      </p:cBhvr>
                                      <p:tavLst>
                                        <p:tav tm="0">
                                          <p:val>
                                            <p:fltVal val="0"/>
                                          </p:val>
                                        </p:tav>
                                        <p:tav tm="100000">
                                          <p:val>
                                            <p:strVal val="#ppt_w"/>
                                          </p:val>
                                        </p:tav>
                                      </p:tavLst>
                                    </p:anim>
                                    <p:anim calcmode="lin" valueType="num">
                                      <p:cBhvr>
                                        <p:cTn id="8" dur="1000" fill="hold"/>
                                        <p:tgtEl>
                                          <p:spTgt spid="689159"/>
                                        </p:tgtEl>
                                        <p:attrNameLst>
                                          <p:attrName>ppt_h</p:attrName>
                                        </p:attrNameLst>
                                      </p:cBhvr>
                                      <p:tavLst>
                                        <p:tav tm="0">
                                          <p:val>
                                            <p:fltVal val="0"/>
                                          </p:val>
                                        </p:tav>
                                        <p:tav tm="100000">
                                          <p:val>
                                            <p:strVal val="#ppt_h"/>
                                          </p:val>
                                        </p:tav>
                                      </p:tavLst>
                                    </p:anim>
                                    <p:anim calcmode="lin" valueType="num">
                                      <p:cBhvr>
                                        <p:cTn id="9" dur="1000" fill="hold"/>
                                        <p:tgtEl>
                                          <p:spTgt spid="6891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91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689158"/>
                                        </p:tgtEl>
                                        <p:attrNameLst>
                                          <p:attrName>style.visibility</p:attrName>
                                        </p:attrNameLst>
                                      </p:cBhvr>
                                      <p:to>
                                        <p:strVal val="visible"/>
                                      </p:to>
                                    </p:set>
                                    <p:anim calcmode="lin" valueType="num">
                                      <p:cBhvr additive="base">
                                        <p:cTn id="15" dur="500" fill="hold"/>
                                        <p:tgtEl>
                                          <p:spTgt spid="689158"/>
                                        </p:tgtEl>
                                        <p:attrNameLst>
                                          <p:attrName>ppt_x</p:attrName>
                                        </p:attrNameLst>
                                      </p:cBhvr>
                                      <p:tavLst>
                                        <p:tav tm="0">
                                          <p:val>
                                            <p:strVal val="#ppt_x"/>
                                          </p:val>
                                        </p:tav>
                                        <p:tav tm="100000">
                                          <p:val>
                                            <p:strVal val="#ppt_x"/>
                                          </p:val>
                                        </p:tav>
                                      </p:tavLst>
                                    </p:anim>
                                    <p:anim calcmode="lin" valueType="num">
                                      <p:cBhvr additive="base">
                                        <p:cTn id="16" dur="500" fill="hold"/>
                                        <p:tgtEl>
                                          <p:spTgt spid="6891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8" grpId="0" autoUpdateAnimBg="0"/>
      <p:bldP spid="68915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8" name="Rectangle 4" descr="Rectangle: Click to edit Master text styles&#10;Second level&#10;Third level&#10;Fourth level&#10;Fifth level"/>
          <p:cNvSpPr>
            <a:spLocks noGrp="1" noChangeArrowheads="1"/>
          </p:cNvSpPr>
          <p:nvPr>
            <p:ph type="body" idx="1"/>
          </p:nvPr>
        </p:nvSpPr>
        <p:spPr>
          <a:xfrm>
            <a:off x="762000" y="609600"/>
            <a:ext cx="5564188" cy="2667000"/>
          </a:xfrm>
          <a:noFill/>
        </p:spPr>
        <p:txBody>
          <a:bodyPr lIns="90488" tIns="44450" rIns="90488" bIns="44450"/>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r>
              <a:rPr lang="en-US" sz="2800" smtClean="0">
                <a:solidFill>
                  <a:schemeClr val="tx2"/>
                </a:solidFill>
              </a:rPr>
              <a:t> </a:t>
            </a:r>
          </a:p>
        </p:txBody>
      </p:sp>
      <p:sp>
        <p:nvSpPr>
          <p:cNvPr id="57349" name="Text Box 5"/>
          <p:cNvSpPr txBox="1">
            <a:spLocks noChangeArrowheads="1"/>
          </p:cNvSpPr>
          <p:nvPr/>
        </p:nvSpPr>
        <p:spPr bwMode="auto">
          <a:xfrm>
            <a:off x="533400" y="1219200"/>
            <a:ext cx="8077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Sales					  </a:t>
            </a:r>
            <a:r>
              <a:rPr lang="en-US" b="1">
                <a:solidFill>
                  <a:srgbClr val="000000"/>
                </a:solidFill>
                <a:latin typeface="Times New Roman" pitchFamily="18" charset="0"/>
              </a:rPr>
              <a:t>$12,000</a:t>
            </a:r>
          </a:p>
          <a:p>
            <a:pPr>
              <a:spcBef>
                <a:spcPct val="50000"/>
              </a:spcBef>
            </a:pPr>
            <a:r>
              <a:rPr lang="en-US" b="1">
                <a:latin typeface="Times New Roman" pitchFamily="18" charset="0"/>
              </a:rPr>
              <a:t>Less: Cost of Goods Sold:</a:t>
            </a:r>
          </a:p>
          <a:p>
            <a:pPr>
              <a:spcBef>
                <a:spcPct val="50000"/>
              </a:spcBef>
            </a:pPr>
            <a:r>
              <a:rPr lang="en-US" b="1">
                <a:latin typeface="Times New Roman" pitchFamily="18" charset="0"/>
              </a:rPr>
              <a:t>	Beg. Inv.		</a:t>
            </a:r>
            <a:r>
              <a:rPr lang="en-US" b="1">
                <a:solidFill>
                  <a:srgbClr val="000000"/>
                </a:solidFill>
                <a:latin typeface="Times New Roman" pitchFamily="18" charset="0"/>
              </a:rPr>
              <a:t>$1,000</a:t>
            </a:r>
          </a:p>
          <a:p>
            <a:pPr>
              <a:spcBef>
                <a:spcPct val="50000"/>
              </a:spcBef>
            </a:pPr>
            <a:r>
              <a:rPr lang="en-US" b="1">
                <a:latin typeface="Times New Roman" pitchFamily="18" charset="0"/>
              </a:rPr>
              <a:t>	+ Purchases, net          </a:t>
            </a:r>
            <a:r>
              <a:rPr lang="en-US" b="1">
                <a:solidFill>
                  <a:srgbClr val="000000"/>
                </a:solidFill>
                <a:latin typeface="Times New Roman" pitchFamily="18" charset="0"/>
              </a:rPr>
              <a:t>9,000</a:t>
            </a:r>
          </a:p>
          <a:p>
            <a:pPr>
              <a:spcBef>
                <a:spcPct val="50000"/>
              </a:spcBef>
            </a:pPr>
            <a:r>
              <a:rPr lang="en-US" b="1">
                <a:latin typeface="Times New Roman" pitchFamily="18" charset="0"/>
              </a:rPr>
              <a:t>	Goods Avail.              10,000</a:t>
            </a:r>
          </a:p>
          <a:p>
            <a:pPr>
              <a:spcBef>
                <a:spcPct val="50000"/>
              </a:spcBef>
            </a:pPr>
            <a:r>
              <a:rPr lang="en-US" b="1">
                <a:latin typeface="Times New Roman" pitchFamily="18" charset="0"/>
              </a:rPr>
              <a:t>	- End. Inv.		     (?)</a:t>
            </a:r>
          </a:p>
          <a:p>
            <a:pPr>
              <a:spcBef>
                <a:spcPct val="50000"/>
              </a:spcBef>
            </a:pPr>
            <a:r>
              <a:rPr lang="en-US" b="1">
                <a:latin typeface="Times New Roman" pitchFamily="18" charset="0"/>
              </a:rPr>
              <a:t>Cost of Goods Sold</a:t>
            </a:r>
            <a:r>
              <a:rPr lang="en-US" sz="2800" b="1">
                <a:latin typeface="Times New Roman" pitchFamily="18" charset="0"/>
              </a:rPr>
              <a:t>		                          </a:t>
            </a:r>
            <a:r>
              <a:rPr lang="en-US" sz="2000" b="1">
                <a:solidFill>
                  <a:srgbClr val="FF3300"/>
                </a:solidFill>
                <a:latin typeface="Times New Roman" pitchFamily="18" charset="0"/>
              </a:rPr>
              <a:t>(60% x Net Sales)</a:t>
            </a:r>
            <a:endParaRPr lang="en-US" sz="2800" b="1">
              <a:latin typeface="Times New Roman" pitchFamily="18" charset="0"/>
            </a:endParaRPr>
          </a:p>
          <a:p>
            <a:pPr>
              <a:spcBef>
                <a:spcPct val="50000"/>
              </a:spcBef>
            </a:pPr>
            <a:r>
              <a:rPr lang="en-US" b="1">
                <a:latin typeface="Times New Roman" pitchFamily="18" charset="0"/>
              </a:rPr>
              <a:t>Gross Margin			  	  $</a:t>
            </a:r>
            <a:r>
              <a:rPr lang="en-US" b="1">
                <a:solidFill>
                  <a:srgbClr val="FF3300"/>
                </a:solidFill>
                <a:latin typeface="Times New Roman" pitchFamily="18" charset="0"/>
              </a:rPr>
              <a:t>              </a:t>
            </a:r>
            <a:r>
              <a:rPr lang="en-US" sz="2000" b="1">
                <a:solidFill>
                  <a:srgbClr val="FF3300"/>
                </a:solidFill>
                <a:latin typeface="Times New Roman" pitchFamily="18" charset="0"/>
              </a:rPr>
              <a:t>(40% x Net Sales)</a:t>
            </a:r>
            <a:endParaRPr lang="en-US" sz="2000" b="1">
              <a:latin typeface="Times New Roman" pitchFamily="18" charset="0"/>
            </a:endParaRPr>
          </a:p>
          <a:p>
            <a:pPr>
              <a:spcBef>
                <a:spcPct val="50000"/>
              </a:spcBef>
            </a:pPr>
            <a:endParaRPr lang="en-US">
              <a:latin typeface="Times New Roman" pitchFamily="18" charset="0"/>
            </a:endParaRPr>
          </a:p>
        </p:txBody>
      </p:sp>
      <p:sp>
        <p:nvSpPr>
          <p:cNvPr id="57350" name="Line 6"/>
          <p:cNvSpPr>
            <a:spLocks noChangeShapeType="1"/>
          </p:cNvSpPr>
          <p:nvPr/>
        </p:nvSpPr>
        <p:spPr bwMode="auto">
          <a:xfrm>
            <a:off x="4267200" y="3352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7"/>
          <p:cNvSpPr>
            <a:spLocks noChangeShapeType="1"/>
          </p:cNvSpPr>
          <p:nvPr/>
        </p:nvSpPr>
        <p:spPr bwMode="auto">
          <a:xfrm>
            <a:off x="4267200" y="45720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8"/>
          <p:cNvSpPr>
            <a:spLocks noChangeShapeType="1"/>
          </p:cNvSpPr>
          <p:nvPr/>
        </p:nvSpPr>
        <p:spPr bwMode="auto">
          <a:xfrm>
            <a:off x="5486400" y="5105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9"/>
          <p:cNvSpPr>
            <a:spLocks noChangeShapeType="1"/>
          </p:cNvSpPr>
          <p:nvPr/>
        </p:nvSpPr>
        <p:spPr bwMode="auto">
          <a:xfrm>
            <a:off x="5486400" y="5638800"/>
            <a:ext cx="10668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4" name="Text Box 10"/>
          <p:cNvSpPr txBox="1">
            <a:spLocks noChangeArrowheads="1"/>
          </p:cNvSpPr>
          <p:nvPr/>
        </p:nvSpPr>
        <p:spPr bwMode="auto">
          <a:xfrm>
            <a:off x="1752600" y="5334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given amounts</a:t>
            </a:r>
            <a:r>
              <a:rPr lang="en-US" sz="2800" b="1">
                <a:latin typeface="Times New Roman" pitchFamily="18" charset="0"/>
              </a:rPr>
              <a:t> and </a:t>
            </a:r>
            <a:r>
              <a:rPr lang="en-US" sz="2800" b="1">
                <a:solidFill>
                  <a:srgbClr val="FF3300"/>
                </a:solidFill>
                <a:latin typeface="Times New Roman" pitchFamily="18" charset="0"/>
              </a:rPr>
              <a:t>known %’s</a:t>
            </a:r>
            <a:endParaRPr lang="en-US">
              <a:latin typeface="Times New Roman" pitchFamily="18" charset="0"/>
            </a:endParaRPr>
          </a:p>
        </p:txBody>
      </p:sp>
      <p:sp>
        <p:nvSpPr>
          <p:cNvPr id="57355" name="Line 11"/>
          <p:cNvSpPr>
            <a:spLocks noChangeShapeType="1"/>
          </p:cNvSpPr>
          <p:nvPr/>
        </p:nvSpPr>
        <p:spPr bwMode="auto">
          <a:xfrm>
            <a:off x="609600" y="1066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2" name="Rectangle 4" descr="Rectangle: Click to edit Master text styles&#10;Second level&#10;Third level&#10;Fourth level&#10;Fifth level"/>
          <p:cNvSpPr>
            <a:spLocks noGrp="1" noChangeArrowheads="1"/>
          </p:cNvSpPr>
          <p:nvPr>
            <p:ph type="body" idx="1"/>
          </p:nvPr>
        </p:nvSpPr>
        <p:spPr>
          <a:xfrm>
            <a:off x="762000" y="609600"/>
            <a:ext cx="5564188" cy="2667000"/>
          </a:xfrm>
          <a:noFill/>
        </p:spPr>
        <p:txBody>
          <a:bodyPr lIns="90488" tIns="44450" rIns="90488" bIns="44450"/>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r>
              <a:rPr lang="en-US" sz="2800" smtClean="0">
                <a:solidFill>
                  <a:schemeClr val="tx2"/>
                </a:solidFill>
              </a:rPr>
              <a:t> </a:t>
            </a:r>
          </a:p>
        </p:txBody>
      </p:sp>
      <p:sp>
        <p:nvSpPr>
          <p:cNvPr id="58373" name="Text Box 5"/>
          <p:cNvSpPr txBox="1">
            <a:spLocks noChangeArrowheads="1"/>
          </p:cNvSpPr>
          <p:nvPr/>
        </p:nvSpPr>
        <p:spPr bwMode="auto">
          <a:xfrm>
            <a:off x="533400" y="1219200"/>
            <a:ext cx="8077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Sales					  </a:t>
            </a:r>
            <a:r>
              <a:rPr lang="en-US" b="1">
                <a:solidFill>
                  <a:srgbClr val="000000"/>
                </a:solidFill>
                <a:latin typeface="Times New Roman" pitchFamily="18" charset="0"/>
              </a:rPr>
              <a:t>$12,000</a:t>
            </a:r>
          </a:p>
          <a:p>
            <a:pPr>
              <a:spcBef>
                <a:spcPct val="50000"/>
              </a:spcBef>
            </a:pPr>
            <a:r>
              <a:rPr lang="en-US" b="1">
                <a:latin typeface="Times New Roman" pitchFamily="18" charset="0"/>
              </a:rPr>
              <a:t>Less: Cost of Goods Sold:</a:t>
            </a:r>
          </a:p>
          <a:p>
            <a:pPr>
              <a:spcBef>
                <a:spcPct val="50000"/>
              </a:spcBef>
            </a:pPr>
            <a:r>
              <a:rPr lang="en-US" b="1">
                <a:latin typeface="Times New Roman" pitchFamily="18" charset="0"/>
              </a:rPr>
              <a:t>	Beg. Inv.		</a:t>
            </a:r>
            <a:r>
              <a:rPr lang="en-US" b="1">
                <a:solidFill>
                  <a:srgbClr val="000000"/>
                </a:solidFill>
                <a:latin typeface="Times New Roman" pitchFamily="18" charset="0"/>
              </a:rPr>
              <a:t>$1,000</a:t>
            </a:r>
          </a:p>
          <a:p>
            <a:pPr>
              <a:spcBef>
                <a:spcPct val="50000"/>
              </a:spcBef>
            </a:pPr>
            <a:r>
              <a:rPr lang="en-US" b="1">
                <a:latin typeface="Times New Roman" pitchFamily="18" charset="0"/>
              </a:rPr>
              <a:t>	+ Purchases, net          </a:t>
            </a:r>
            <a:r>
              <a:rPr lang="en-US" b="1">
                <a:solidFill>
                  <a:srgbClr val="000000"/>
                </a:solidFill>
                <a:latin typeface="Times New Roman" pitchFamily="18" charset="0"/>
              </a:rPr>
              <a:t>9,000</a:t>
            </a:r>
          </a:p>
          <a:p>
            <a:pPr>
              <a:spcBef>
                <a:spcPct val="50000"/>
              </a:spcBef>
            </a:pPr>
            <a:r>
              <a:rPr lang="en-US" b="1">
                <a:latin typeface="Times New Roman" pitchFamily="18" charset="0"/>
              </a:rPr>
              <a:t>	Goods Avail.              10,000</a:t>
            </a:r>
          </a:p>
          <a:p>
            <a:pPr>
              <a:spcBef>
                <a:spcPct val="50000"/>
              </a:spcBef>
            </a:pPr>
            <a:r>
              <a:rPr lang="en-US" b="1">
                <a:latin typeface="Times New Roman" pitchFamily="18" charset="0"/>
              </a:rPr>
              <a:t>	- End. Inv.		     (?)</a:t>
            </a:r>
          </a:p>
          <a:p>
            <a:pPr>
              <a:spcBef>
                <a:spcPct val="50000"/>
              </a:spcBef>
            </a:pPr>
            <a:r>
              <a:rPr lang="en-US" b="1">
                <a:latin typeface="Times New Roman" pitchFamily="18" charset="0"/>
              </a:rPr>
              <a:t>Cost of Goods Sold</a:t>
            </a:r>
            <a:r>
              <a:rPr lang="en-US" sz="2800" b="1">
                <a:latin typeface="Times New Roman" pitchFamily="18" charset="0"/>
              </a:rPr>
              <a:t>		                          </a:t>
            </a:r>
            <a:r>
              <a:rPr lang="en-US" sz="2000" b="1">
                <a:latin typeface="Times New Roman" pitchFamily="18" charset="0"/>
              </a:rPr>
              <a:t>(60% x Net Sales)</a:t>
            </a:r>
            <a:endParaRPr lang="en-US" sz="2800" b="1">
              <a:latin typeface="Times New Roman" pitchFamily="18" charset="0"/>
            </a:endParaRPr>
          </a:p>
          <a:p>
            <a:pPr>
              <a:spcBef>
                <a:spcPct val="50000"/>
              </a:spcBef>
            </a:pPr>
            <a:r>
              <a:rPr lang="en-US" b="1">
                <a:latin typeface="Times New Roman" pitchFamily="18" charset="0"/>
              </a:rPr>
              <a:t>Gross Margin			  	  </a:t>
            </a:r>
            <a:r>
              <a:rPr lang="en-US" b="1">
                <a:solidFill>
                  <a:srgbClr val="FF3300"/>
                </a:solidFill>
                <a:latin typeface="Times New Roman" pitchFamily="18" charset="0"/>
              </a:rPr>
              <a:t>$  4,800</a:t>
            </a:r>
            <a:r>
              <a:rPr lang="en-US" b="1">
                <a:latin typeface="Times New Roman" pitchFamily="18" charset="0"/>
              </a:rPr>
              <a:t>   </a:t>
            </a:r>
            <a:r>
              <a:rPr lang="en-US" sz="2000" b="1">
                <a:solidFill>
                  <a:srgbClr val="FF3300"/>
                </a:solidFill>
                <a:latin typeface="Times New Roman" pitchFamily="18" charset="0"/>
              </a:rPr>
              <a:t>(40% x Net Sales)</a:t>
            </a:r>
            <a:endParaRPr lang="en-US" sz="2000" b="1">
              <a:latin typeface="Times New Roman" pitchFamily="18" charset="0"/>
            </a:endParaRPr>
          </a:p>
          <a:p>
            <a:pPr>
              <a:spcBef>
                <a:spcPct val="50000"/>
              </a:spcBef>
            </a:pPr>
            <a:endParaRPr lang="en-US">
              <a:latin typeface="Times New Roman" pitchFamily="18" charset="0"/>
            </a:endParaRPr>
          </a:p>
        </p:txBody>
      </p:sp>
      <p:sp>
        <p:nvSpPr>
          <p:cNvPr id="58374" name="Line 6"/>
          <p:cNvSpPr>
            <a:spLocks noChangeShapeType="1"/>
          </p:cNvSpPr>
          <p:nvPr/>
        </p:nvSpPr>
        <p:spPr bwMode="auto">
          <a:xfrm>
            <a:off x="4267200" y="3352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a:off x="4267200" y="45720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a:off x="5486400" y="5105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9"/>
          <p:cNvSpPr>
            <a:spLocks noChangeShapeType="1"/>
          </p:cNvSpPr>
          <p:nvPr/>
        </p:nvSpPr>
        <p:spPr bwMode="auto">
          <a:xfrm>
            <a:off x="5486400" y="5638800"/>
            <a:ext cx="1066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8" name="Text Box 10"/>
          <p:cNvSpPr txBox="1">
            <a:spLocks noChangeArrowheads="1"/>
          </p:cNvSpPr>
          <p:nvPr/>
        </p:nvSpPr>
        <p:spPr bwMode="auto">
          <a:xfrm>
            <a:off x="1752600" y="5334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given amounts</a:t>
            </a:r>
            <a:r>
              <a:rPr lang="en-US" sz="2800" b="1">
                <a:latin typeface="Times New Roman" pitchFamily="18" charset="0"/>
              </a:rPr>
              <a:t> and </a:t>
            </a:r>
            <a:r>
              <a:rPr lang="en-US" sz="2800" b="1">
                <a:solidFill>
                  <a:srgbClr val="FF3300"/>
                </a:solidFill>
                <a:latin typeface="Times New Roman" pitchFamily="18" charset="0"/>
              </a:rPr>
              <a:t>known %’s</a:t>
            </a:r>
            <a:endParaRPr lang="en-US">
              <a:latin typeface="Times New Roman" pitchFamily="18" charset="0"/>
            </a:endParaRPr>
          </a:p>
        </p:txBody>
      </p:sp>
      <p:sp>
        <p:nvSpPr>
          <p:cNvPr id="58379" name="Line 11"/>
          <p:cNvSpPr>
            <a:spLocks noChangeShapeType="1"/>
          </p:cNvSpPr>
          <p:nvPr/>
        </p:nvSpPr>
        <p:spPr bwMode="auto">
          <a:xfrm>
            <a:off x="609600" y="1066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6" name="Rectangle 4" descr="Rectangle: Click to edit Master text styles&#10;Second level&#10;Third level&#10;Fourth level&#10;Fifth level"/>
          <p:cNvSpPr>
            <a:spLocks noGrp="1" noChangeArrowheads="1"/>
          </p:cNvSpPr>
          <p:nvPr>
            <p:ph type="body" idx="1"/>
          </p:nvPr>
        </p:nvSpPr>
        <p:spPr>
          <a:xfrm>
            <a:off x="762000" y="609600"/>
            <a:ext cx="5564188" cy="2667000"/>
          </a:xfrm>
          <a:noFill/>
        </p:spPr>
        <p:txBody>
          <a:bodyPr lIns="90488" tIns="44450" rIns="90488" bIns="44450"/>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r>
              <a:rPr lang="en-US" sz="2800" smtClean="0">
                <a:solidFill>
                  <a:schemeClr val="tx2"/>
                </a:solidFill>
              </a:rPr>
              <a:t> </a:t>
            </a:r>
          </a:p>
        </p:txBody>
      </p:sp>
      <p:sp>
        <p:nvSpPr>
          <p:cNvPr id="59397" name="Text Box 5"/>
          <p:cNvSpPr txBox="1">
            <a:spLocks noChangeArrowheads="1"/>
          </p:cNvSpPr>
          <p:nvPr/>
        </p:nvSpPr>
        <p:spPr bwMode="auto">
          <a:xfrm>
            <a:off x="533400" y="1219200"/>
            <a:ext cx="8077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Sales					  </a:t>
            </a:r>
            <a:r>
              <a:rPr lang="en-US" b="1">
                <a:solidFill>
                  <a:srgbClr val="000000"/>
                </a:solidFill>
                <a:latin typeface="Times New Roman" pitchFamily="18" charset="0"/>
              </a:rPr>
              <a:t>$12,000</a:t>
            </a:r>
          </a:p>
          <a:p>
            <a:pPr>
              <a:spcBef>
                <a:spcPct val="50000"/>
              </a:spcBef>
            </a:pPr>
            <a:r>
              <a:rPr lang="en-US" b="1">
                <a:latin typeface="Times New Roman" pitchFamily="18" charset="0"/>
              </a:rPr>
              <a:t>Less: Cost of Goods Sold:</a:t>
            </a:r>
          </a:p>
          <a:p>
            <a:pPr>
              <a:spcBef>
                <a:spcPct val="50000"/>
              </a:spcBef>
            </a:pPr>
            <a:r>
              <a:rPr lang="en-US" b="1">
                <a:latin typeface="Times New Roman" pitchFamily="18" charset="0"/>
              </a:rPr>
              <a:t>	Beg. Inv.		</a:t>
            </a:r>
            <a:r>
              <a:rPr lang="en-US" b="1">
                <a:solidFill>
                  <a:srgbClr val="000000"/>
                </a:solidFill>
                <a:latin typeface="Times New Roman" pitchFamily="18" charset="0"/>
              </a:rPr>
              <a:t>$1,000</a:t>
            </a:r>
          </a:p>
          <a:p>
            <a:pPr>
              <a:spcBef>
                <a:spcPct val="50000"/>
              </a:spcBef>
            </a:pPr>
            <a:r>
              <a:rPr lang="en-US" b="1">
                <a:latin typeface="Times New Roman" pitchFamily="18" charset="0"/>
              </a:rPr>
              <a:t>	+ Purchases, net         </a:t>
            </a:r>
            <a:r>
              <a:rPr lang="en-US" b="1">
                <a:solidFill>
                  <a:srgbClr val="000000"/>
                </a:solidFill>
                <a:latin typeface="Times New Roman" pitchFamily="18" charset="0"/>
              </a:rPr>
              <a:t> 9,000</a:t>
            </a:r>
          </a:p>
          <a:p>
            <a:pPr>
              <a:spcBef>
                <a:spcPct val="50000"/>
              </a:spcBef>
            </a:pPr>
            <a:r>
              <a:rPr lang="en-US" b="1">
                <a:latin typeface="Times New Roman" pitchFamily="18" charset="0"/>
              </a:rPr>
              <a:t>	Goods Avail.              10,000</a:t>
            </a:r>
          </a:p>
          <a:p>
            <a:pPr>
              <a:spcBef>
                <a:spcPct val="50000"/>
              </a:spcBef>
            </a:pPr>
            <a:r>
              <a:rPr lang="en-US" b="1">
                <a:latin typeface="Times New Roman" pitchFamily="18" charset="0"/>
              </a:rPr>
              <a:t>	- End. Inv.		     (?)</a:t>
            </a:r>
          </a:p>
          <a:p>
            <a:pPr>
              <a:spcBef>
                <a:spcPct val="50000"/>
              </a:spcBef>
            </a:pPr>
            <a:r>
              <a:rPr lang="en-US" b="1">
                <a:latin typeface="Times New Roman" pitchFamily="18" charset="0"/>
              </a:rPr>
              <a:t>Cost of Goods Sold</a:t>
            </a:r>
            <a:r>
              <a:rPr lang="en-US" sz="2800" b="1">
                <a:latin typeface="Times New Roman" pitchFamily="18" charset="0"/>
              </a:rPr>
              <a:t>		                          </a:t>
            </a:r>
            <a:r>
              <a:rPr lang="en-US" sz="2000" b="1">
                <a:latin typeface="Times New Roman" pitchFamily="18" charset="0"/>
              </a:rPr>
              <a:t>(</a:t>
            </a:r>
            <a:r>
              <a:rPr lang="en-US" sz="2000" b="1">
                <a:solidFill>
                  <a:srgbClr val="FF3300"/>
                </a:solidFill>
                <a:latin typeface="Times New Roman" pitchFamily="18" charset="0"/>
              </a:rPr>
              <a:t>60% x Net Sales</a:t>
            </a:r>
            <a:r>
              <a:rPr lang="en-US" sz="2000" b="1">
                <a:latin typeface="Times New Roman" pitchFamily="18" charset="0"/>
              </a:rPr>
              <a:t>)</a:t>
            </a:r>
            <a:endParaRPr lang="en-US" sz="2800" b="1">
              <a:latin typeface="Times New Roman" pitchFamily="18" charset="0"/>
            </a:endParaRPr>
          </a:p>
          <a:p>
            <a:pPr>
              <a:spcBef>
                <a:spcPct val="50000"/>
              </a:spcBef>
            </a:pPr>
            <a:r>
              <a:rPr lang="en-US" b="1">
                <a:latin typeface="Times New Roman" pitchFamily="18" charset="0"/>
              </a:rPr>
              <a:t>Gross Margin			  	  $  4,800   </a:t>
            </a:r>
            <a:r>
              <a:rPr lang="en-US" sz="2000" b="1">
                <a:latin typeface="Times New Roman" pitchFamily="18" charset="0"/>
              </a:rPr>
              <a:t>(40% x Net Sales)</a:t>
            </a:r>
          </a:p>
          <a:p>
            <a:pPr>
              <a:spcBef>
                <a:spcPct val="50000"/>
              </a:spcBef>
            </a:pPr>
            <a:endParaRPr lang="en-US">
              <a:latin typeface="Times New Roman" pitchFamily="18" charset="0"/>
            </a:endParaRPr>
          </a:p>
        </p:txBody>
      </p:sp>
      <p:sp>
        <p:nvSpPr>
          <p:cNvPr id="59398" name="Line 6"/>
          <p:cNvSpPr>
            <a:spLocks noChangeShapeType="1"/>
          </p:cNvSpPr>
          <p:nvPr/>
        </p:nvSpPr>
        <p:spPr bwMode="auto">
          <a:xfrm>
            <a:off x="4267200" y="3352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9" name="Line 7"/>
          <p:cNvSpPr>
            <a:spLocks noChangeShapeType="1"/>
          </p:cNvSpPr>
          <p:nvPr/>
        </p:nvSpPr>
        <p:spPr bwMode="auto">
          <a:xfrm>
            <a:off x="4267200" y="45720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0" name="Line 8"/>
          <p:cNvSpPr>
            <a:spLocks noChangeShapeType="1"/>
          </p:cNvSpPr>
          <p:nvPr/>
        </p:nvSpPr>
        <p:spPr bwMode="auto">
          <a:xfrm>
            <a:off x="5486400" y="5105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1" name="Line 9"/>
          <p:cNvSpPr>
            <a:spLocks noChangeShapeType="1"/>
          </p:cNvSpPr>
          <p:nvPr/>
        </p:nvSpPr>
        <p:spPr bwMode="auto">
          <a:xfrm>
            <a:off x="5486400" y="5638800"/>
            <a:ext cx="1066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2" name="Text Box 10"/>
          <p:cNvSpPr txBox="1">
            <a:spLocks noChangeArrowheads="1"/>
          </p:cNvSpPr>
          <p:nvPr/>
        </p:nvSpPr>
        <p:spPr bwMode="auto">
          <a:xfrm>
            <a:off x="1752600" y="5334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given amounts</a:t>
            </a:r>
            <a:r>
              <a:rPr lang="en-US" sz="2800" b="1">
                <a:latin typeface="Times New Roman" pitchFamily="18" charset="0"/>
              </a:rPr>
              <a:t> and </a:t>
            </a:r>
            <a:r>
              <a:rPr lang="en-US" sz="2800" b="1">
                <a:solidFill>
                  <a:srgbClr val="FF3300"/>
                </a:solidFill>
                <a:latin typeface="Times New Roman" pitchFamily="18" charset="0"/>
              </a:rPr>
              <a:t>known %’s</a:t>
            </a:r>
            <a:endParaRPr lang="en-US">
              <a:latin typeface="Times New Roman" pitchFamily="18" charset="0"/>
            </a:endParaRPr>
          </a:p>
        </p:txBody>
      </p:sp>
      <p:sp>
        <p:nvSpPr>
          <p:cNvPr id="59403" name="Line 11"/>
          <p:cNvSpPr>
            <a:spLocks noChangeShapeType="1"/>
          </p:cNvSpPr>
          <p:nvPr/>
        </p:nvSpPr>
        <p:spPr bwMode="auto">
          <a:xfrm>
            <a:off x="609600" y="1066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0" y="0"/>
            <a:ext cx="762000" cy="457200"/>
          </a:xfrm>
          <a:prstGeom prst="rect">
            <a:avLst/>
          </a:prstGeom>
        </p:spPr>
        <p:txBody>
          <a:bodyPr/>
          <a:lstStyle/>
          <a:p>
            <a:pPr>
              <a:defRPr/>
            </a:pPr>
            <a:r>
              <a:rPr lang="en-US"/>
              <a:t>5- </a:t>
            </a:r>
            <a:fld id="{C4210B1D-451C-4454-B318-1E08A030070C}" type="slidenum">
              <a:rPr lang="en-US"/>
              <a:pPr>
                <a:defRPr/>
              </a:pPr>
              <a:t>6</a:t>
            </a:fld>
            <a:endParaRPr lang="en-US" sz="1400" b="0">
              <a:solidFill>
                <a:schemeClr val="tx1"/>
              </a:solidFill>
              <a:latin typeface="Times New Roman" pitchFamily="18" charset="0"/>
            </a:endParaRPr>
          </a:p>
        </p:txBody>
      </p:sp>
      <p:sp>
        <p:nvSpPr>
          <p:cNvPr id="829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4"/>
          <p:cNvSpPr>
            <a:spLocks noGrp="1" noChangeArrowheads="1"/>
          </p:cNvSpPr>
          <p:nvPr>
            <p:ph type="title"/>
          </p:nvPr>
        </p:nvSpPr>
        <p:spPr>
          <a:xfrm>
            <a:off x="609600" y="304800"/>
            <a:ext cx="7772400" cy="762000"/>
          </a:xfrm>
        </p:spPr>
        <p:txBody>
          <a:bodyPr/>
          <a:lstStyle/>
          <a:p>
            <a:pPr>
              <a:defRPr/>
            </a:pPr>
            <a:r>
              <a:rPr lang="en-US" dirty="0" smtClean="0">
                <a:solidFill>
                  <a:srgbClr val="FF0000"/>
                </a:solidFill>
              </a:rPr>
              <a:t>Periodic Inventory Systems</a:t>
            </a:r>
          </a:p>
        </p:txBody>
      </p:sp>
      <p:sp>
        <p:nvSpPr>
          <p:cNvPr id="96261" name="Rectangle 5"/>
          <p:cNvSpPr>
            <a:spLocks noGrp="1" noChangeArrowheads="1"/>
          </p:cNvSpPr>
          <p:nvPr>
            <p:ph type="body" idx="1"/>
          </p:nvPr>
        </p:nvSpPr>
        <p:spPr>
          <a:xfrm>
            <a:off x="0" y="1143000"/>
            <a:ext cx="8382000" cy="5181600"/>
          </a:xfrm>
          <a:noFill/>
        </p:spPr>
        <p:txBody>
          <a:bodyPr/>
          <a:lstStyle/>
          <a:p>
            <a:pPr marL="904875" indent="-904875">
              <a:lnSpc>
                <a:spcPct val="90000"/>
              </a:lnSpc>
            </a:pPr>
            <a:r>
              <a:rPr lang="en-US" dirty="0" smtClean="0"/>
              <a:t>	</a:t>
            </a:r>
            <a:r>
              <a:rPr lang="en-US" sz="2400" dirty="0" smtClean="0"/>
              <a:t>Because entries are not made to the inventory account during the accounting period, the </a:t>
            </a:r>
            <a:r>
              <a:rPr lang="en-US" sz="2400" dirty="0" smtClean="0">
                <a:solidFill>
                  <a:srgbClr val="00279F"/>
                </a:solidFill>
              </a:rPr>
              <a:t>amount of inventory is not known</a:t>
            </a:r>
            <a:r>
              <a:rPr lang="en-US" sz="2400" dirty="0" smtClean="0"/>
              <a:t> until the </a:t>
            </a:r>
            <a:r>
              <a:rPr lang="en-US" sz="2400" u="sng" dirty="0" smtClean="0"/>
              <a:t>end of the period</a:t>
            </a:r>
            <a:r>
              <a:rPr lang="en-US" sz="2400" dirty="0" smtClean="0"/>
              <a:t> when the inventory count is done.</a:t>
            </a:r>
          </a:p>
          <a:p>
            <a:pPr marL="904875" indent="-904875">
              <a:lnSpc>
                <a:spcPct val="90000"/>
              </a:lnSpc>
            </a:pPr>
            <a:r>
              <a:rPr lang="en-US" sz="2400" dirty="0" err="1" smtClean="0"/>
              <a:t>Th</a:t>
            </a:r>
            <a:r>
              <a:rPr lang="en-US" sz="2400" dirty="0" smtClean="0"/>
              <a:t> PERIODIC system is being used less and less e due to advancements                   in technology that make the extra               record keeping of the perpetual                system easy and inexpensive.</a:t>
            </a:r>
          </a:p>
          <a:p>
            <a:pPr marL="904875" indent="-904875">
              <a:lnSpc>
                <a:spcPct val="90000"/>
              </a:lnSpc>
            </a:pPr>
            <a:r>
              <a:rPr lang="en-US" sz="2400" dirty="0" smtClean="0"/>
              <a:t>Periodic inventory systems require more closing entries at the end of the period. (</a:t>
            </a:r>
            <a:r>
              <a:rPr lang="en-US" sz="2400" dirty="0" smtClean="0">
                <a:solidFill>
                  <a:srgbClr val="00279F"/>
                </a:solidFill>
              </a:rPr>
              <a:t>Purchases</a:t>
            </a:r>
            <a:r>
              <a:rPr lang="en-US" sz="2400" dirty="0" smtClean="0"/>
              <a:t>, </a:t>
            </a:r>
            <a:r>
              <a:rPr lang="en-US" sz="2400" dirty="0" smtClean="0">
                <a:solidFill>
                  <a:srgbClr val="00279F"/>
                </a:solidFill>
              </a:rPr>
              <a:t>Purchase Returns and Allowances</a:t>
            </a:r>
            <a:r>
              <a:rPr lang="en-US" sz="2400" dirty="0" smtClean="0"/>
              <a:t>, </a:t>
            </a:r>
            <a:r>
              <a:rPr lang="en-US" sz="2400" dirty="0" smtClean="0">
                <a:solidFill>
                  <a:srgbClr val="00279F"/>
                </a:solidFill>
              </a:rPr>
              <a:t>Purchase Discounts</a:t>
            </a:r>
            <a:r>
              <a:rPr lang="en-US" sz="2400" dirty="0" smtClean="0"/>
              <a:t>, and </a:t>
            </a:r>
            <a:r>
              <a:rPr lang="en-US" sz="2400" dirty="0" smtClean="0">
                <a:solidFill>
                  <a:schemeClr val="hlink"/>
                </a:solidFill>
              </a:rPr>
              <a:t>Transportation In</a:t>
            </a:r>
            <a:r>
              <a:rPr lang="en-US" sz="2400" dirty="0" smtClean="0">
                <a:solidFill>
                  <a:srgbClr val="00279F"/>
                </a:solidFill>
              </a:rPr>
              <a:t> </a:t>
            </a:r>
            <a:r>
              <a:rPr lang="en-US" sz="2400" dirty="0" smtClean="0"/>
              <a:t>are all separate TEMPORARY accounts that must be closed out at the end of the period.)</a:t>
            </a:r>
          </a:p>
        </p:txBody>
      </p:sp>
      <p:sp>
        <p:nvSpPr>
          <p:cNvPr id="82951" name="Line 7"/>
          <p:cNvSpPr>
            <a:spLocks noChangeShapeType="1"/>
          </p:cNvSpPr>
          <p:nvPr/>
        </p:nvSpPr>
        <p:spPr bwMode="auto">
          <a:xfrm>
            <a:off x="1371600" y="2667000"/>
            <a:ext cx="7162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2" name="Line 8"/>
          <p:cNvSpPr>
            <a:spLocks noChangeShapeType="1"/>
          </p:cNvSpPr>
          <p:nvPr/>
        </p:nvSpPr>
        <p:spPr bwMode="auto">
          <a:xfrm>
            <a:off x="1371600" y="4419600"/>
            <a:ext cx="7162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Line 9"/>
          <p:cNvSpPr>
            <a:spLocks noChangeShapeType="1"/>
          </p:cNvSpPr>
          <p:nvPr/>
        </p:nvSpPr>
        <p:spPr bwMode="auto">
          <a:xfrm>
            <a:off x="457200" y="12192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295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37338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additive="base">
                                        <p:cTn id="7" dur="500" fill="hold"/>
                                        <p:tgtEl>
                                          <p:spTgt spid="962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6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0" end="0"/>
                                            </p:txEl>
                                          </p:spTgt>
                                        </p:tgtEl>
                                        <p:attrNameLst>
                                          <p:attrName>ppt_c</p:attrName>
                                        </p:attrNameLst>
                                      </p:cBhvr>
                                      <p:to>
                                        <a:srgbClr val="00AE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1">
                                            <p:txEl>
                                              <p:pRg st="1" end="1"/>
                                            </p:txEl>
                                          </p:spTgt>
                                        </p:tgtEl>
                                        <p:attrNameLst>
                                          <p:attrName>style.visibility</p:attrName>
                                        </p:attrNameLst>
                                      </p:cBhvr>
                                      <p:to>
                                        <p:strVal val="visible"/>
                                      </p:to>
                                    </p:set>
                                    <p:anim calcmode="lin" valueType="num">
                                      <p:cBhvr additive="base">
                                        <p:cTn id="13" dur="500" fill="hold"/>
                                        <p:tgtEl>
                                          <p:spTgt spid="9626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6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1" end="1"/>
                                            </p:txEl>
                                          </p:spTgt>
                                        </p:tgtEl>
                                        <p:attrNameLst>
                                          <p:attrName>ppt_c</p:attrName>
                                        </p:attrNameLst>
                                      </p:cBhvr>
                                      <p:to>
                                        <a:srgbClr val="00AE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1">
                                            <p:txEl>
                                              <p:pRg st="2" end="2"/>
                                            </p:txEl>
                                          </p:spTgt>
                                        </p:tgtEl>
                                        <p:attrNameLst>
                                          <p:attrName>style.visibility</p:attrName>
                                        </p:attrNameLst>
                                      </p:cBhvr>
                                      <p:to>
                                        <p:strVal val="visible"/>
                                      </p:to>
                                    </p:set>
                                    <p:anim calcmode="lin" valueType="num">
                                      <p:cBhvr additive="base">
                                        <p:cTn id="19" dur="500" fill="hold"/>
                                        <p:tgtEl>
                                          <p:spTgt spid="9626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6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6261">
                                            <p:txEl>
                                              <p:pRg st="2" end="2"/>
                                            </p:txEl>
                                          </p:spTgt>
                                        </p:tgtEl>
                                        <p:attrNameLst>
                                          <p:attrName>ppt_c</p:attrName>
                                        </p:attrNameLst>
                                      </p:cBhvr>
                                      <p:to>
                                        <a:srgbClr val="00AE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19"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20" name="Rectangle 4" descr="Rectangle: Click to edit Master text styles&#10;Second level&#10;Third level&#10;Fourth level&#10;Fifth level"/>
          <p:cNvSpPr>
            <a:spLocks noGrp="1" noChangeArrowheads="1"/>
          </p:cNvSpPr>
          <p:nvPr>
            <p:ph type="body" idx="1"/>
          </p:nvPr>
        </p:nvSpPr>
        <p:spPr>
          <a:xfrm>
            <a:off x="762000" y="609600"/>
            <a:ext cx="5564188" cy="2667000"/>
          </a:xfrm>
          <a:noFill/>
        </p:spPr>
        <p:txBody>
          <a:bodyPr lIns="90488" tIns="44450" rIns="90488" bIns="44450"/>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r>
              <a:rPr lang="en-US" sz="2800" smtClean="0">
                <a:solidFill>
                  <a:schemeClr val="tx2"/>
                </a:solidFill>
              </a:rPr>
              <a:t> </a:t>
            </a:r>
          </a:p>
        </p:txBody>
      </p:sp>
      <p:sp>
        <p:nvSpPr>
          <p:cNvPr id="60421" name="Text Box 5"/>
          <p:cNvSpPr txBox="1">
            <a:spLocks noChangeArrowheads="1"/>
          </p:cNvSpPr>
          <p:nvPr/>
        </p:nvSpPr>
        <p:spPr bwMode="auto">
          <a:xfrm>
            <a:off x="533400" y="1219200"/>
            <a:ext cx="8077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Sales					  </a:t>
            </a:r>
            <a:r>
              <a:rPr lang="en-US" b="1">
                <a:solidFill>
                  <a:srgbClr val="000000"/>
                </a:solidFill>
                <a:latin typeface="Times New Roman" pitchFamily="18" charset="0"/>
              </a:rPr>
              <a:t>$12,000</a:t>
            </a:r>
          </a:p>
          <a:p>
            <a:pPr>
              <a:spcBef>
                <a:spcPct val="50000"/>
              </a:spcBef>
            </a:pPr>
            <a:r>
              <a:rPr lang="en-US" b="1">
                <a:latin typeface="Times New Roman" pitchFamily="18" charset="0"/>
              </a:rPr>
              <a:t>Less: Cost of Goods Sold:</a:t>
            </a:r>
          </a:p>
          <a:p>
            <a:pPr>
              <a:spcBef>
                <a:spcPct val="50000"/>
              </a:spcBef>
            </a:pPr>
            <a:r>
              <a:rPr lang="en-US" b="1">
                <a:latin typeface="Times New Roman" pitchFamily="18" charset="0"/>
              </a:rPr>
              <a:t>	Beg. Inv.		</a:t>
            </a:r>
            <a:r>
              <a:rPr lang="en-US" b="1">
                <a:solidFill>
                  <a:srgbClr val="000000"/>
                </a:solidFill>
                <a:latin typeface="Times New Roman" pitchFamily="18" charset="0"/>
              </a:rPr>
              <a:t>$1,000</a:t>
            </a:r>
          </a:p>
          <a:p>
            <a:pPr>
              <a:spcBef>
                <a:spcPct val="50000"/>
              </a:spcBef>
            </a:pPr>
            <a:r>
              <a:rPr lang="en-US" b="1">
                <a:latin typeface="Times New Roman" pitchFamily="18" charset="0"/>
              </a:rPr>
              <a:t>	+ Purchases, net          </a:t>
            </a:r>
            <a:r>
              <a:rPr lang="en-US" b="1">
                <a:solidFill>
                  <a:srgbClr val="000000"/>
                </a:solidFill>
                <a:latin typeface="Times New Roman" pitchFamily="18" charset="0"/>
              </a:rPr>
              <a:t>9,000</a:t>
            </a:r>
          </a:p>
          <a:p>
            <a:pPr>
              <a:spcBef>
                <a:spcPct val="50000"/>
              </a:spcBef>
            </a:pPr>
            <a:r>
              <a:rPr lang="en-US" b="1">
                <a:latin typeface="Times New Roman" pitchFamily="18" charset="0"/>
              </a:rPr>
              <a:t>	Goods Avail.              10,000</a:t>
            </a:r>
          </a:p>
          <a:p>
            <a:pPr>
              <a:spcBef>
                <a:spcPct val="50000"/>
              </a:spcBef>
            </a:pPr>
            <a:r>
              <a:rPr lang="en-US" b="1">
                <a:latin typeface="Times New Roman" pitchFamily="18" charset="0"/>
              </a:rPr>
              <a:t>	- End. Inv.		     (?)</a:t>
            </a:r>
          </a:p>
          <a:p>
            <a:pPr>
              <a:spcBef>
                <a:spcPct val="50000"/>
              </a:spcBef>
            </a:pPr>
            <a:r>
              <a:rPr lang="en-US" b="1">
                <a:latin typeface="Times New Roman" pitchFamily="18" charset="0"/>
              </a:rPr>
              <a:t>Cost of Goods Sold</a:t>
            </a:r>
            <a:r>
              <a:rPr lang="en-US" sz="2800" b="1">
                <a:latin typeface="Times New Roman" pitchFamily="18" charset="0"/>
              </a:rPr>
              <a:t>		</a:t>
            </a:r>
            <a:r>
              <a:rPr lang="en-US" b="1">
                <a:latin typeface="Times New Roman" pitchFamily="18" charset="0"/>
              </a:rPr>
              <a:t>                 </a:t>
            </a:r>
            <a:r>
              <a:rPr lang="en-US" b="1">
                <a:solidFill>
                  <a:srgbClr val="FF3300"/>
                </a:solidFill>
                <a:latin typeface="Times New Roman" pitchFamily="18" charset="0"/>
              </a:rPr>
              <a:t>(7,200)</a:t>
            </a:r>
            <a:r>
              <a:rPr lang="en-US" sz="2000" b="1">
                <a:latin typeface="Times New Roman" pitchFamily="18" charset="0"/>
              </a:rPr>
              <a:t>  (</a:t>
            </a:r>
            <a:r>
              <a:rPr lang="en-US" sz="2000" b="1">
                <a:solidFill>
                  <a:srgbClr val="FF3300"/>
                </a:solidFill>
                <a:latin typeface="Times New Roman" pitchFamily="18" charset="0"/>
              </a:rPr>
              <a:t>60% x Net Sales</a:t>
            </a:r>
            <a:r>
              <a:rPr lang="en-US" sz="2000" b="1">
                <a:latin typeface="Times New Roman" pitchFamily="18" charset="0"/>
              </a:rPr>
              <a:t>)</a:t>
            </a:r>
            <a:endParaRPr lang="en-US" sz="2800" b="1">
              <a:latin typeface="Times New Roman" pitchFamily="18" charset="0"/>
            </a:endParaRPr>
          </a:p>
          <a:p>
            <a:pPr>
              <a:spcBef>
                <a:spcPct val="50000"/>
              </a:spcBef>
            </a:pPr>
            <a:r>
              <a:rPr lang="en-US" b="1">
                <a:latin typeface="Times New Roman" pitchFamily="18" charset="0"/>
              </a:rPr>
              <a:t>Gross Margin			  	  $  4,800   </a:t>
            </a:r>
            <a:r>
              <a:rPr lang="en-US" sz="2000" b="1">
                <a:latin typeface="Times New Roman" pitchFamily="18" charset="0"/>
              </a:rPr>
              <a:t>(40% x Net Sales)</a:t>
            </a:r>
          </a:p>
          <a:p>
            <a:pPr>
              <a:spcBef>
                <a:spcPct val="50000"/>
              </a:spcBef>
            </a:pPr>
            <a:r>
              <a:rPr lang="en-US">
                <a:latin typeface="Times New Roman" pitchFamily="18" charset="0"/>
              </a:rPr>
              <a:t> </a:t>
            </a:r>
          </a:p>
        </p:txBody>
      </p:sp>
      <p:sp>
        <p:nvSpPr>
          <p:cNvPr id="60422" name="Line 6"/>
          <p:cNvSpPr>
            <a:spLocks noChangeShapeType="1"/>
          </p:cNvSpPr>
          <p:nvPr/>
        </p:nvSpPr>
        <p:spPr bwMode="auto">
          <a:xfrm>
            <a:off x="4267200" y="3352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Line 7"/>
          <p:cNvSpPr>
            <a:spLocks noChangeShapeType="1"/>
          </p:cNvSpPr>
          <p:nvPr/>
        </p:nvSpPr>
        <p:spPr bwMode="auto">
          <a:xfrm>
            <a:off x="4267200" y="45720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4" name="Line 8"/>
          <p:cNvSpPr>
            <a:spLocks noChangeShapeType="1"/>
          </p:cNvSpPr>
          <p:nvPr/>
        </p:nvSpPr>
        <p:spPr bwMode="auto">
          <a:xfrm>
            <a:off x="5486400" y="5105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5" name="Line 9"/>
          <p:cNvSpPr>
            <a:spLocks noChangeShapeType="1"/>
          </p:cNvSpPr>
          <p:nvPr/>
        </p:nvSpPr>
        <p:spPr bwMode="auto">
          <a:xfrm>
            <a:off x="5486400" y="5638800"/>
            <a:ext cx="1066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6" name="Text Box 10"/>
          <p:cNvSpPr txBox="1">
            <a:spLocks noChangeArrowheads="1"/>
          </p:cNvSpPr>
          <p:nvPr/>
        </p:nvSpPr>
        <p:spPr bwMode="auto">
          <a:xfrm>
            <a:off x="1752600" y="5334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given amounts</a:t>
            </a:r>
            <a:r>
              <a:rPr lang="en-US" sz="2800" b="1">
                <a:latin typeface="Times New Roman" pitchFamily="18" charset="0"/>
              </a:rPr>
              <a:t> and </a:t>
            </a:r>
            <a:r>
              <a:rPr lang="en-US" sz="2800" b="1">
                <a:solidFill>
                  <a:srgbClr val="FF3300"/>
                </a:solidFill>
                <a:latin typeface="Times New Roman" pitchFamily="18" charset="0"/>
              </a:rPr>
              <a:t>known %’s</a:t>
            </a:r>
            <a:endParaRPr lang="en-US">
              <a:latin typeface="Times New Roman" pitchFamily="18" charset="0"/>
            </a:endParaRPr>
          </a:p>
        </p:txBody>
      </p:sp>
      <p:sp>
        <p:nvSpPr>
          <p:cNvPr id="60427" name="Line 11"/>
          <p:cNvSpPr>
            <a:spLocks noChangeShapeType="1"/>
          </p:cNvSpPr>
          <p:nvPr/>
        </p:nvSpPr>
        <p:spPr bwMode="auto">
          <a:xfrm>
            <a:off x="609600" y="1066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4" descr="Rectangle: Click to edit Master text styles&#10;Second level&#10;Third level&#10;Fourth level&#10;Fifth level"/>
          <p:cNvSpPr>
            <a:spLocks noGrp="1" noChangeArrowheads="1"/>
          </p:cNvSpPr>
          <p:nvPr>
            <p:ph type="body" idx="1"/>
          </p:nvPr>
        </p:nvSpPr>
        <p:spPr>
          <a:xfrm>
            <a:off x="762000" y="609600"/>
            <a:ext cx="5564188" cy="2667000"/>
          </a:xfrm>
          <a:noFill/>
        </p:spPr>
        <p:txBody>
          <a:bodyPr lIns="90488" tIns="44450" rIns="90488" bIns="44450"/>
          <a:lstStyle/>
          <a:p>
            <a:pPr eaLnBrk="1" hangingPunct="1">
              <a:buFont typeface="Wingdings" pitchFamily="2" charset="2"/>
              <a:buNone/>
            </a:pPr>
            <a:endParaRPr lang="en-US" sz="2800" smtClean="0"/>
          </a:p>
          <a:p>
            <a:pPr eaLnBrk="1" hangingPunct="1">
              <a:buFont typeface="Wingdings" pitchFamily="2" charset="2"/>
              <a:buNone/>
            </a:pPr>
            <a:r>
              <a:rPr lang="en-US" sz="2800" smtClean="0"/>
              <a:t>  </a:t>
            </a:r>
            <a:r>
              <a:rPr lang="en-US" sz="2800" smtClean="0">
                <a:solidFill>
                  <a:schemeClr val="tx2"/>
                </a:solidFill>
              </a:rPr>
              <a:t> </a:t>
            </a:r>
          </a:p>
        </p:txBody>
      </p:sp>
      <p:sp>
        <p:nvSpPr>
          <p:cNvPr id="61445" name="Text Box 5"/>
          <p:cNvSpPr txBox="1">
            <a:spLocks noChangeArrowheads="1"/>
          </p:cNvSpPr>
          <p:nvPr/>
        </p:nvSpPr>
        <p:spPr bwMode="auto">
          <a:xfrm>
            <a:off x="533400" y="1219200"/>
            <a:ext cx="8077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Times New Roman" pitchFamily="18" charset="0"/>
              </a:rPr>
              <a:t>Sales					  </a:t>
            </a:r>
            <a:r>
              <a:rPr lang="en-US" b="1">
                <a:solidFill>
                  <a:srgbClr val="000000"/>
                </a:solidFill>
                <a:latin typeface="Times New Roman" pitchFamily="18" charset="0"/>
              </a:rPr>
              <a:t>$12,000</a:t>
            </a:r>
          </a:p>
          <a:p>
            <a:pPr>
              <a:spcBef>
                <a:spcPct val="50000"/>
              </a:spcBef>
            </a:pPr>
            <a:r>
              <a:rPr lang="en-US" b="1">
                <a:latin typeface="Times New Roman" pitchFamily="18" charset="0"/>
              </a:rPr>
              <a:t>Less: Cost of Goods Sold:</a:t>
            </a:r>
          </a:p>
          <a:p>
            <a:pPr>
              <a:spcBef>
                <a:spcPct val="50000"/>
              </a:spcBef>
            </a:pPr>
            <a:r>
              <a:rPr lang="en-US" b="1">
                <a:latin typeface="Times New Roman" pitchFamily="18" charset="0"/>
              </a:rPr>
              <a:t>	Beg. Inv.		</a:t>
            </a:r>
            <a:r>
              <a:rPr lang="en-US" b="1">
                <a:solidFill>
                  <a:srgbClr val="000000"/>
                </a:solidFill>
                <a:latin typeface="Times New Roman" pitchFamily="18" charset="0"/>
              </a:rPr>
              <a:t>$1,000</a:t>
            </a:r>
          </a:p>
          <a:p>
            <a:pPr>
              <a:spcBef>
                <a:spcPct val="50000"/>
              </a:spcBef>
            </a:pPr>
            <a:r>
              <a:rPr lang="en-US" b="1">
                <a:latin typeface="Times New Roman" pitchFamily="18" charset="0"/>
              </a:rPr>
              <a:t>	+ Purchases, net          </a:t>
            </a:r>
            <a:r>
              <a:rPr lang="en-US" b="1">
                <a:solidFill>
                  <a:srgbClr val="000000"/>
                </a:solidFill>
                <a:latin typeface="Times New Roman" pitchFamily="18" charset="0"/>
              </a:rPr>
              <a:t>9,000</a:t>
            </a:r>
          </a:p>
          <a:p>
            <a:pPr>
              <a:spcBef>
                <a:spcPct val="50000"/>
              </a:spcBef>
            </a:pPr>
            <a:r>
              <a:rPr lang="en-US" b="1">
                <a:latin typeface="Times New Roman" pitchFamily="18" charset="0"/>
              </a:rPr>
              <a:t>	Goods Avail.              10,000</a:t>
            </a:r>
          </a:p>
          <a:p>
            <a:pPr>
              <a:spcBef>
                <a:spcPct val="50000"/>
              </a:spcBef>
            </a:pPr>
            <a:r>
              <a:rPr lang="en-US" b="1">
                <a:latin typeface="Times New Roman" pitchFamily="18" charset="0"/>
              </a:rPr>
              <a:t>	- End. Inv. 	             </a:t>
            </a:r>
            <a:r>
              <a:rPr lang="en-US" b="1">
                <a:solidFill>
                  <a:srgbClr val="FF3300"/>
                </a:solidFill>
                <a:latin typeface="Times New Roman" pitchFamily="18" charset="0"/>
              </a:rPr>
              <a:t>(2,800)</a:t>
            </a:r>
            <a:endParaRPr lang="en-US" b="1">
              <a:latin typeface="Times New Roman" pitchFamily="18" charset="0"/>
            </a:endParaRPr>
          </a:p>
          <a:p>
            <a:pPr>
              <a:spcBef>
                <a:spcPct val="50000"/>
              </a:spcBef>
            </a:pPr>
            <a:r>
              <a:rPr lang="en-US" b="1">
                <a:latin typeface="Times New Roman" pitchFamily="18" charset="0"/>
              </a:rPr>
              <a:t>Cost of Goods Sold</a:t>
            </a:r>
            <a:r>
              <a:rPr lang="en-US" sz="2800" b="1">
                <a:latin typeface="Times New Roman" pitchFamily="18" charset="0"/>
              </a:rPr>
              <a:t>		              </a:t>
            </a:r>
            <a:r>
              <a:rPr lang="en-US" b="1">
                <a:latin typeface="Times New Roman" pitchFamily="18" charset="0"/>
              </a:rPr>
              <a:t>(7,200)</a:t>
            </a:r>
            <a:r>
              <a:rPr lang="en-US" sz="2800" b="1">
                <a:latin typeface="Times New Roman" pitchFamily="18" charset="0"/>
              </a:rPr>
              <a:t>  </a:t>
            </a:r>
            <a:r>
              <a:rPr lang="en-US" sz="2000" b="1">
                <a:latin typeface="Times New Roman" pitchFamily="18" charset="0"/>
              </a:rPr>
              <a:t>(60% x Net Sales)</a:t>
            </a:r>
            <a:endParaRPr lang="en-US" sz="2800" b="1">
              <a:latin typeface="Times New Roman" pitchFamily="18" charset="0"/>
            </a:endParaRPr>
          </a:p>
          <a:p>
            <a:pPr>
              <a:spcBef>
                <a:spcPct val="50000"/>
              </a:spcBef>
            </a:pPr>
            <a:r>
              <a:rPr lang="en-US" b="1">
                <a:latin typeface="Times New Roman" pitchFamily="18" charset="0"/>
              </a:rPr>
              <a:t>Gross Margin			  	  $  4,800   </a:t>
            </a:r>
            <a:r>
              <a:rPr lang="en-US" sz="2000" b="1">
                <a:latin typeface="Times New Roman" pitchFamily="18" charset="0"/>
              </a:rPr>
              <a:t>(40% x Net Sales)</a:t>
            </a:r>
          </a:p>
          <a:p>
            <a:pPr>
              <a:spcBef>
                <a:spcPct val="50000"/>
              </a:spcBef>
            </a:pPr>
            <a:endParaRPr lang="en-US">
              <a:latin typeface="Times New Roman" pitchFamily="18" charset="0"/>
            </a:endParaRPr>
          </a:p>
        </p:txBody>
      </p:sp>
      <p:sp>
        <p:nvSpPr>
          <p:cNvPr id="61446" name="Line 6"/>
          <p:cNvSpPr>
            <a:spLocks noChangeShapeType="1"/>
          </p:cNvSpPr>
          <p:nvPr/>
        </p:nvSpPr>
        <p:spPr bwMode="auto">
          <a:xfrm>
            <a:off x="4267200" y="33528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Line 7"/>
          <p:cNvSpPr>
            <a:spLocks noChangeShapeType="1"/>
          </p:cNvSpPr>
          <p:nvPr/>
        </p:nvSpPr>
        <p:spPr bwMode="auto">
          <a:xfrm>
            <a:off x="4267200" y="45720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8"/>
          <p:cNvSpPr>
            <a:spLocks noChangeShapeType="1"/>
          </p:cNvSpPr>
          <p:nvPr/>
        </p:nvSpPr>
        <p:spPr bwMode="auto">
          <a:xfrm>
            <a:off x="5486400" y="5105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9"/>
          <p:cNvSpPr>
            <a:spLocks noChangeShapeType="1"/>
          </p:cNvSpPr>
          <p:nvPr/>
        </p:nvSpPr>
        <p:spPr bwMode="auto">
          <a:xfrm>
            <a:off x="5486400" y="5638800"/>
            <a:ext cx="1066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0" name="Text Box 10"/>
          <p:cNvSpPr txBox="1">
            <a:spLocks noChangeArrowheads="1"/>
          </p:cNvSpPr>
          <p:nvPr/>
        </p:nvSpPr>
        <p:spPr bwMode="auto">
          <a:xfrm>
            <a:off x="1752600" y="5334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Use given amounts</a:t>
            </a:r>
            <a:r>
              <a:rPr lang="en-US" sz="2800" b="1">
                <a:latin typeface="Times New Roman" pitchFamily="18" charset="0"/>
              </a:rPr>
              <a:t> and </a:t>
            </a:r>
            <a:r>
              <a:rPr lang="en-US" sz="2800" b="1">
                <a:solidFill>
                  <a:srgbClr val="FF3300"/>
                </a:solidFill>
                <a:latin typeface="Times New Roman" pitchFamily="18" charset="0"/>
              </a:rPr>
              <a:t>known %’s</a:t>
            </a:r>
            <a:endParaRPr lang="en-US">
              <a:latin typeface="Times New Roman" pitchFamily="18" charset="0"/>
            </a:endParaRPr>
          </a:p>
        </p:txBody>
      </p:sp>
      <p:sp>
        <p:nvSpPr>
          <p:cNvPr id="61451" name="Line 11"/>
          <p:cNvSpPr>
            <a:spLocks noChangeShapeType="1"/>
          </p:cNvSpPr>
          <p:nvPr/>
        </p:nvSpPr>
        <p:spPr bwMode="auto">
          <a:xfrm>
            <a:off x="609600" y="1066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7"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8" name="Rectangle 4"/>
          <p:cNvSpPr>
            <a:spLocks noGrp="1" noChangeArrowheads="1"/>
          </p:cNvSpPr>
          <p:nvPr>
            <p:ph type="title"/>
          </p:nvPr>
        </p:nvSpPr>
        <p:spPr>
          <a:noFill/>
        </p:spPr>
        <p:txBody>
          <a:bodyPr lIns="90488" tIns="44450" rIns="90488" bIns="44450"/>
          <a:lstStyle/>
          <a:p>
            <a:pPr eaLnBrk="1" hangingPunct="1"/>
            <a:r>
              <a:rPr lang="en-US" b="1" smtClean="0">
                <a:latin typeface="Times New Roman" pitchFamily="18" charset="0"/>
              </a:rPr>
              <a:t>Financial Statement Analysis</a:t>
            </a:r>
            <a:endParaRPr lang="en-US" smtClean="0">
              <a:latin typeface="Times New Roman" pitchFamily="18" charset="0"/>
            </a:endParaRPr>
          </a:p>
        </p:txBody>
      </p:sp>
      <p:sp>
        <p:nvSpPr>
          <p:cNvPr id="62469" name="Rectangle 5" descr="Rectangle: Click to edit Master text styles&#10;Second level&#10;Third level&#10;Fourth level&#10;Fifth level"/>
          <p:cNvSpPr>
            <a:spLocks noGrp="1" noChangeArrowheads="1"/>
          </p:cNvSpPr>
          <p:nvPr>
            <p:ph type="body" idx="1"/>
          </p:nvPr>
        </p:nvSpPr>
        <p:spPr>
          <a:noFill/>
        </p:spPr>
        <p:txBody>
          <a:bodyPr lIns="90488" tIns="44450" rIns="90488" bIns="44450"/>
          <a:lstStyle/>
          <a:p>
            <a:pPr eaLnBrk="1" hangingPunct="1">
              <a:buFont typeface="Wingdings" pitchFamily="2" charset="2"/>
              <a:buNone/>
            </a:pPr>
            <a:r>
              <a:rPr lang="en-US" b="1" u="sng" smtClean="0">
                <a:latin typeface="Times New Roman" pitchFamily="18" charset="0"/>
              </a:rPr>
              <a:t>Inventory Turnover</a:t>
            </a:r>
          </a:p>
        </p:txBody>
      </p:sp>
      <p:sp>
        <p:nvSpPr>
          <p:cNvPr id="62470" name="Rectangle 6"/>
          <p:cNvSpPr>
            <a:spLocks noChangeArrowheads="1"/>
          </p:cNvSpPr>
          <p:nvPr/>
        </p:nvSpPr>
        <p:spPr bwMode="auto">
          <a:xfrm>
            <a:off x="1054100" y="2425700"/>
            <a:ext cx="62690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latin typeface="Arial" charset="0"/>
              </a:rPr>
              <a:t>			      Cost of Goods Sold</a:t>
            </a:r>
          </a:p>
          <a:p>
            <a:pPr eaLnBrk="0" hangingPunct="0"/>
            <a:r>
              <a:rPr lang="en-US" b="1">
                <a:latin typeface="Arial" charset="0"/>
              </a:rPr>
              <a:t>                              =   </a:t>
            </a:r>
          </a:p>
          <a:p>
            <a:pPr eaLnBrk="0" hangingPunct="0"/>
            <a:r>
              <a:rPr lang="en-US" b="1">
                <a:latin typeface="Arial" charset="0"/>
              </a:rPr>
              <a:t>                                            $  Inventory</a:t>
            </a:r>
            <a:r>
              <a:rPr lang="en-US" b="1">
                <a:solidFill>
                  <a:srgbClr val="FF3300"/>
                </a:solidFill>
                <a:latin typeface="Arial" charset="0"/>
              </a:rPr>
              <a:t>*</a:t>
            </a:r>
            <a:endParaRPr lang="en-US" b="1">
              <a:latin typeface="Arial" charset="0"/>
            </a:endParaRPr>
          </a:p>
        </p:txBody>
      </p:sp>
      <p:sp>
        <p:nvSpPr>
          <p:cNvPr id="62471" name="Line 7"/>
          <p:cNvSpPr>
            <a:spLocks noChangeShapeType="1"/>
          </p:cNvSpPr>
          <p:nvPr/>
        </p:nvSpPr>
        <p:spPr bwMode="auto">
          <a:xfrm>
            <a:off x="4064000" y="2971800"/>
            <a:ext cx="3378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Rectangle 8"/>
          <p:cNvSpPr>
            <a:spLocks noChangeArrowheads="1"/>
          </p:cNvSpPr>
          <p:nvPr/>
        </p:nvSpPr>
        <p:spPr bwMode="auto">
          <a:xfrm>
            <a:off x="1754188" y="2592388"/>
            <a:ext cx="19780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b="1">
                <a:latin typeface="Arial" charset="0"/>
              </a:rPr>
              <a:t>Inventory Turnover</a:t>
            </a:r>
          </a:p>
        </p:txBody>
      </p:sp>
      <p:sp>
        <p:nvSpPr>
          <p:cNvPr id="701449" name="Rectangle 9"/>
          <p:cNvSpPr>
            <a:spLocks noChangeArrowheads="1"/>
          </p:cNvSpPr>
          <p:nvPr/>
        </p:nvSpPr>
        <p:spPr bwMode="auto">
          <a:xfrm>
            <a:off x="2438400" y="4953000"/>
            <a:ext cx="5064125" cy="1241425"/>
          </a:xfrm>
          <a:prstGeom prst="rect">
            <a:avLst/>
          </a:prstGeom>
          <a:solidFill>
            <a:srgbClr val="FFFFCC"/>
          </a:solidFill>
          <a:ln w="57150" cmpd="thinThick">
            <a:solidFill>
              <a:srgbClr val="006B61"/>
            </a:solidFill>
            <a:miter lim="800000"/>
            <a:headEnd/>
            <a:tailEnd/>
          </a:ln>
          <a:effectLst/>
        </p:spPr>
        <p:txBody>
          <a:bodyPr lIns="90488" tIns="44450" rIns="90488" bIns="44450">
            <a:spAutoFit/>
          </a:bodyPr>
          <a:lstStyle/>
          <a:p>
            <a:pPr algn="ctr" eaLnBrk="0" hangingPunct="0">
              <a:defRPr/>
            </a:pPr>
            <a:r>
              <a:rPr lang="en-US" b="1">
                <a:solidFill>
                  <a:srgbClr val="339933"/>
                </a:solidFill>
                <a:effectLst>
                  <a:outerShdw blurRad="38100" dist="38100" dir="2700000" algn="tl">
                    <a:srgbClr val="000000"/>
                  </a:outerShdw>
                </a:effectLst>
                <a:latin typeface="Arial" charset="0"/>
              </a:rPr>
              <a:t>This ratio is often used to measure the liquidity (nearness to cash) of the inventory. </a:t>
            </a:r>
          </a:p>
        </p:txBody>
      </p:sp>
      <p:sp>
        <p:nvSpPr>
          <p:cNvPr id="701450" name="Text Box 10"/>
          <p:cNvSpPr txBox="1">
            <a:spLocks noChangeArrowheads="1"/>
          </p:cNvSpPr>
          <p:nvPr/>
        </p:nvSpPr>
        <p:spPr bwMode="auto">
          <a:xfrm>
            <a:off x="457200" y="3581400"/>
            <a:ext cx="815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200" b="1">
                <a:solidFill>
                  <a:srgbClr val="FF3300"/>
                </a:solidFill>
                <a:latin typeface="Arial" charset="0"/>
              </a:rPr>
              <a:t>Often the AVERAGE inventory is used as the denominator.</a:t>
            </a:r>
            <a:r>
              <a:rPr lang="en-US">
                <a:latin typeface="Times New Roman" pitchFamily="18" charset="0"/>
              </a:rPr>
              <a:t>  </a:t>
            </a:r>
          </a:p>
        </p:txBody>
      </p:sp>
      <p:sp>
        <p:nvSpPr>
          <p:cNvPr id="701451" name="Text Box 11"/>
          <p:cNvSpPr txBox="1">
            <a:spLocks noChangeArrowheads="1"/>
          </p:cNvSpPr>
          <p:nvPr/>
        </p:nvSpPr>
        <p:spPr bwMode="auto">
          <a:xfrm>
            <a:off x="1524000" y="4191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b="1">
                <a:latin typeface="Arial" charset="0"/>
              </a:rPr>
              <a:t>Ave. Inv =</a:t>
            </a:r>
            <a:endParaRPr lang="en-US">
              <a:latin typeface="Times New Roman" pitchFamily="18" charset="0"/>
            </a:endParaRPr>
          </a:p>
        </p:txBody>
      </p:sp>
      <p:sp>
        <p:nvSpPr>
          <p:cNvPr id="701452" name="Text Box 12"/>
          <p:cNvSpPr txBox="1">
            <a:spLocks noChangeArrowheads="1"/>
          </p:cNvSpPr>
          <p:nvPr/>
        </p:nvSpPr>
        <p:spPr bwMode="auto">
          <a:xfrm>
            <a:off x="3124200" y="4038600"/>
            <a:ext cx="563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a:solidFill>
                  <a:srgbClr val="000000"/>
                </a:solidFill>
                <a:latin typeface="Times New Roman" pitchFamily="18" charset="0"/>
              </a:rPr>
              <a:t>Beginning Inventory + Ending Inventory</a:t>
            </a:r>
          </a:p>
          <a:p>
            <a:r>
              <a:rPr lang="en-US" b="1">
                <a:solidFill>
                  <a:schemeClr val="accent2"/>
                </a:solidFill>
                <a:latin typeface="Times New Roman" pitchFamily="18" charset="0"/>
              </a:rPr>
              <a:t>                             </a:t>
            </a:r>
            <a:r>
              <a:rPr lang="en-US" b="1">
                <a:solidFill>
                  <a:srgbClr val="000000"/>
                </a:solidFill>
                <a:latin typeface="Times New Roman" pitchFamily="18" charset="0"/>
              </a:rPr>
              <a:t>2</a:t>
            </a:r>
            <a:endParaRPr lang="en-US">
              <a:solidFill>
                <a:srgbClr val="000000"/>
              </a:solidFill>
              <a:latin typeface="Times New Roman" pitchFamily="18" charset="0"/>
            </a:endParaRPr>
          </a:p>
        </p:txBody>
      </p:sp>
      <p:sp>
        <p:nvSpPr>
          <p:cNvPr id="62477" name="Line 13"/>
          <p:cNvSpPr>
            <a:spLocks noChangeShapeType="1"/>
          </p:cNvSpPr>
          <p:nvPr/>
        </p:nvSpPr>
        <p:spPr bwMode="auto">
          <a:xfrm>
            <a:off x="3200400" y="4495800"/>
            <a:ext cx="533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8" name="Line 14"/>
          <p:cNvSpPr>
            <a:spLocks noChangeShapeType="1"/>
          </p:cNvSpPr>
          <p:nvPr/>
        </p:nvSpPr>
        <p:spPr bwMode="auto">
          <a:xfrm>
            <a:off x="457200" y="17526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1450">
                                            <p:txEl>
                                              <p:pRg st="0" end="0"/>
                                            </p:txEl>
                                          </p:spTgt>
                                        </p:tgtEl>
                                        <p:attrNameLst>
                                          <p:attrName>style.visibility</p:attrName>
                                        </p:attrNameLst>
                                      </p:cBhvr>
                                      <p:to>
                                        <p:strVal val="visible"/>
                                      </p:to>
                                    </p:set>
                                    <p:anim calcmode="lin" valueType="num">
                                      <p:cBhvr additive="base">
                                        <p:cTn id="7" dur="500" fill="hold"/>
                                        <p:tgtEl>
                                          <p:spTgt spid="7014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145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01451"/>
                                        </p:tgtEl>
                                        <p:attrNameLst>
                                          <p:attrName>style.visibility</p:attrName>
                                        </p:attrNameLst>
                                      </p:cBhvr>
                                      <p:to>
                                        <p:strVal val="visible"/>
                                      </p:to>
                                    </p:set>
                                    <p:anim calcmode="lin" valueType="num">
                                      <p:cBhvr additive="base">
                                        <p:cTn id="12" dur="500" fill="hold"/>
                                        <p:tgtEl>
                                          <p:spTgt spid="701451"/>
                                        </p:tgtEl>
                                        <p:attrNameLst>
                                          <p:attrName>ppt_x</p:attrName>
                                        </p:attrNameLst>
                                      </p:cBhvr>
                                      <p:tavLst>
                                        <p:tav tm="0">
                                          <p:val>
                                            <p:strVal val="0-#ppt_w/2"/>
                                          </p:val>
                                        </p:tav>
                                        <p:tav tm="100000">
                                          <p:val>
                                            <p:strVal val="#ppt_x"/>
                                          </p:val>
                                        </p:tav>
                                      </p:tavLst>
                                    </p:anim>
                                    <p:anim calcmode="lin" valueType="num">
                                      <p:cBhvr additive="base">
                                        <p:cTn id="13" dur="500" fill="hold"/>
                                        <p:tgtEl>
                                          <p:spTgt spid="70145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01452"/>
                                        </p:tgtEl>
                                        <p:attrNameLst>
                                          <p:attrName>style.visibility</p:attrName>
                                        </p:attrNameLst>
                                      </p:cBhvr>
                                      <p:to>
                                        <p:strVal val="visible"/>
                                      </p:to>
                                    </p:set>
                                    <p:anim calcmode="lin" valueType="num">
                                      <p:cBhvr additive="base">
                                        <p:cTn id="17" dur="500" fill="hold"/>
                                        <p:tgtEl>
                                          <p:spTgt spid="701452"/>
                                        </p:tgtEl>
                                        <p:attrNameLst>
                                          <p:attrName>ppt_x</p:attrName>
                                        </p:attrNameLst>
                                      </p:cBhvr>
                                      <p:tavLst>
                                        <p:tav tm="0">
                                          <p:val>
                                            <p:strVal val="0-#ppt_w/2"/>
                                          </p:val>
                                        </p:tav>
                                        <p:tav tm="100000">
                                          <p:val>
                                            <p:strVal val="#ppt_x"/>
                                          </p:val>
                                        </p:tav>
                                      </p:tavLst>
                                    </p:anim>
                                    <p:anim calcmode="lin" valueType="num">
                                      <p:cBhvr additive="base">
                                        <p:cTn id="18" dur="500" fill="hold"/>
                                        <p:tgtEl>
                                          <p:spTgt spid="70145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01449">
                                            <p:bg/>
                                          </p:spTgt>
                                        </p:tgtEl>
                                        <p:attrNameLst>
                                          <p:attrName>style.visibility</p:attrName>
                                        </p:attrNameLst>
                                      </p:cBhvr>
                                      <p:to>
                                        <p:strVal val="visible"/>
                                      </p:to>
                                    </p:set>
                                    <p:anim calcmode="lin" valueType="num">
                                      <p:cBhvr additive="base">
                                        <p:cTn id="22" dur="500" fill="hold"/>
                                        <p:tgtEl>
                                          <p:spTgt spid="701449">
                                            <p:bg/>
                                          </p:spTgt>
                                        </p:tgtEl>
                                        <p:attrNameLst>
                                          <p:attrName>ppt_x</p:attrName>
                                        </p:attrNameLst>
                                      </p:cBhvr>
                                      <p:tavLst>
                                        <p:tav tm="0">
                                          <p:val>
                                            <p:strVal val="0-#ppt_w/2"/>
                                          </p:val>
                                        </p:tav>
                                        <p:tav tm="100000">
                                          <p:val>
                                            <p:strVal val="#ppt_x"/>
                                          </p:val>
                                        </p:tav>
                                      </p:tavLst>
                                    </p:anim>
                                    <p:anim calcmode="lin" valueType="num">
                                      <p:cBhvr additive="base">
                                        <p:cTn id="23" dur="500" fill="hold"/>
                                        <p:tgtEl>
                                          <p:spTgt spid="701449">
                                            <p:bg/>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01449">
                                            <p:txEl>
                                              <p:pRg st="0" end="0"/>
                                            </p:txEl>
                                          </p:spTgt>
                                        </p:tgtEl>
                                        <p:attrNameLst>
                                          <p:attrName>style.visibility</p:attrName>
                                        </p:attrNameLst>
                                      </p:cBhvr>
                                      <p:to>
                                        <p:strVal val="visible"/>
                                      </p:to>
                                    </p:set>
                                    <p:anim calcmode="lin" valueType="num">
                                      <p:cBhvr additive="base">
                                        <p:cTn id="27" dur="500" fill="hold"/>
                                        <p:tgtEl>
                                          <p:spTgt spid="70144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014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9" grpId="0" build="p" animBg="1" autoUpdateAnimBg="0" advAuto="0"/>
      <p:bldP spid="701450" grpId="0" build="p" autoUpdateAnimBg="0"/>
      <p:bldP spid="701451" grpId="0" autoUpdateAnimBg="0"/>
      <p:bldP spid="70145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1"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2" name="Rectangle 4"/>
          <p:cNvSpPr>
            <a:spLocks noGrp="1" noChangeArrowheads="1"/>
          </p:cNvSpPr>
          <p:nvPr>
            <p:ph type="title"/>
          </p:nvPr>
        </p:nvSpPr>
        <p:spPr>
          <a:xfrm>
            <a:off x="609600" y="381000"/>
            <a:ext cx="7772400" cy="762000"/>
          </a:xfrm>
          <a:noFill/>
        </p:spPr>
        <p:txBody>
          <a:bodyPr lIns="90488" tIns="44450" rIns="90488" bIns="44450"/>
          <a:lstStyle/>
          <a:p>
            <a:pPr eaLnBrk="1" hangingPunct="1"/>
            <a:r>
              <a:rPr lang="en-US" sz="3600" b="1" smtClean="0"/>
              <a:t>Inventory Ratios</a:t>
            </a:r>
          </a:p>
        </p:txBody>
      </p:sp>
      <p:sp>
        <p:nvSpPr>
          <p:cNvPr id="703493" name="Rectangle 5" descr="Rectangle: Click to edit Master text styles&#10;Second level&#10;Third level&#10;Fourth level&#10;Fifth level"/>
          <p:cNvSpPr>
            <a:spLocks noGrp="1" noChangeArrowheads="1"/>
          </p:cNvSpPr>
          <p:nvPr>
            <p:ph type="body" idx="1"/>
          </p:nvPr>
        </p:nvSpPr>
        <p:spPr>
          <a:xfrm>
            <a:off x="609600" y="1752600"/>
            <a:ext cx="8077200" cy="2057400"/>
          </a:xfrm>
          <a:noFill/>
        </p:spPr>
        <p:txBody>
          <a:bodyPr lIns="90488" tIns="44450" rIns="90488" bIns="44450"/>
          <a:lstStyle/>
          <a:p>
            <a:pPr eaLnBrk="1" hangingPunct="1">
              <a:spcBef>
                <a:spcPct val="0"/>
              </a:spcBef>
              <a:buFont typeface="Wingdings" pitchFamily="2" charset="2"/>
              <a:buNone/>
            </a:pPr>
            <a:r>
              <a:rPr lang="en-US" sz="3000" b="1" smtClean="0">
                <a:solidFill>
                  <a:srgbClr val="FF3300"/>
                </a:solidFill>
                <a:latin typeface="Arial" charset="0"/>
              </a:rPr>
              <a:t>Inventory Turnover</a:t>
            </a:r>
            <a:r>
              <a:rPr lang="en-US" sz="3000" smtClean="0"/>
              <a:t>:  </a:t>
            </a:r>
            <a:r>
              <a:rPr lang="en-US" sz="3000" smtClean="0">
                <a:latin typeface="Times New Roman" pitchFamily="18" charset="0"/>
              </a:rPr>
              <a:t>(A measure of how fast  </a:t>
            </a:r>
          </a:p>
          <a:p>
            <a:pPr eaLnBrk="1" hangingPunct="1">
              <a:spcBef>
                <a:spcPct val="0"/>
              </a:spcBef>
              <a:buFont typeface="Wingdings" pitchFamily="2" charset="2"/>
              <a:buNone/>
            </a:pPr>
            <a:r>
              <a:rPr lang="en-US" sz="3000" smtClean="0">
                <a:latin typeface="Times New Roman" pitchFamily="18" charset="0"/>
              </a:rPr>
              <a:t>                           inventory sells.  </a:t>
            </a:r>
            <a:r>
              <a:rPr lang="en-US" sz="3000" b="1" smtClean="0">
                <a:solidFill>
                  <a:srgbClr val="000000"/>
                </a:solidFill>
                <a:latin typeface="Times New Roman" pitchFamily="18" charset="0"/>
              </a:rPr>
              <a:t>Higher is better</a:t>
            </a:r>
            <a:r>
              <a:rPr lang="en-US" sz="3000" smtClean="0">
                <a:latin typeface="Times New Roman" pitchFamily="18" charset="0"/>
              </a:rPr>
              <a:t>.)</a:t>
            </a:r>
          </a:p>
          <a:p>
            <a:pPr eaLnBrk="1" hangingPunct="1">
              <a:spcBef>
                <a:spcPct val="0"/>
              </a:spcBef>
              <a:buFont typeface="Wingdings" pitchFamily="2" charset="2"/>
              <a:buNone/>
            </a:pPr>
            <a:r>
              <a:rPr lang="en-US" sz="3000" smtClean="0"/>
              <a:t>Cost of Goods Sold	  $30,000	</a:t>
            </a:r>
          </a:p>
          <a:p>
            <a:pPr eaLnBrk="1" hangingPunct="1">
              <a:spcBef>
                <a:spcPct val="0"/>
              </a:spcBef>
              <a:buFont typeface="Wingdings" pitchFamily="2" charset="2"/>
              <a:buNone/>
            </a:pPr>
            <a:r>
              <a:rPr lang="en-US" sz="3000" smtClean="0"/>
              <a:t>       Inventory		  $  5,000   </a:t>
            </a:r>
          </a:p>
        </p:txBody>
      </p:sp>
      <p:sp>
        <p:nvSpPr>
          <p:cNvPr id="63494" name="Line 6"/>
          <p:cNvSpPr>
            <a:spLocks noChangeShapeType="1"/>
          </p:cNvSpPr>
          <p:nvPr/>
        </p:nvSpPr>
        <p:spPr bwMode="auto">
          <a:xfrm>
            <a:off x="609600" y="1600200"/>
            <a:ext cx="8001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a:off x="533400" y="32004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38100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latin typeface="Times New Roman" pitchFamily="18" charset="0"/>
              </a:rPr>
              <a:t> =</a:t>
            </a:r>
            <a:endParaRPr lang="en-US">
              <a:latin typeface="Times New Roman" pitchFamily="18" charset="0"/>
            </a:endParaRPr>
          </a:p>
        </p:txBody>
      </p:sp>
      <p:sp>
        <p:nvSpPr>
          <p:cNvPr id="703497" name="Text Box 9"/>
          <p:cNvSpPr txBox="1">
            <a:spLocks noChangeArrowheads="1"/>
          </p:cNvSpPr>
          <p:nvPr/>
        </p:nvSpPr>
        <p:spPr bwMode="auto">
          <a:xfrm>
            <a:off x="5943600" y="28956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200" b="1">
                <a:latin typeface="Arial" charset="0"/>
              </a:rPr>
              <a:t>=  </a:t>
            </a:r>
            <a:r>
              <a:rPr lang="en-US" sz="3200" b="1">
                <a:solidFill>
                  <a:srgbClr val="FF3300"/>
                </a:solidFill>
                <a:latin typeface="Arial" charset="0"/>
              </a:rPr>
              <a:t>6.0 times</a:t>
            </a:r>
            <a:endParaRPr lang="en-US">
              <a:latin typeface="Times New Roman" pitchFamily="18" charset="0"/>
            </a:endParaRPr>
          </a:p>
        </p:txBody>
      </p:sp>
      <p:sp>
        <p:nvSpPr>
          <p:cNvPr id="63498" name="Line 10"/>
          <p:cNvSpPr>
            <a:spLocks noChangeShapeType="1"/>
          </p:cNvSpPr>
          <p:nvPr/>
        </p:nvSpPr>
        <p:spPr bwMode="auto">
          <a:xfrm>
            <a:off x="4419600" y="3200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p:cNvSpPr>
            <a:spLocks noChangeShapeType="1"/>
          </p:cNvSpPr>
          <p:nvPr/>
        </p:nvSpPr>
        <p:spPr bwMode="auto">
          <a:xfrm>
            <a:off x="609600" y="3733800"/>
            <a:ext cx="8001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00" name="Text Box 12"/>
          <p:cNvSpPr txBox="1">
            <a:spLocks noChangeArrowheads="1"/>
          </p:cNvSpPr>
          <p:nvPr/>
        </p:nvSpPr>
        <p:spPr bwMode="auto">
          <a:xfrm>
            <a:off x="533400" y="3810000"/>
            <a:ext cx="8153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3000" b="1">
                <a:solidFill>
                  <a:srgbClr val="FF3300"/>
                </a:solidFill>
                <a:latin typeface="Arial" charset="0"/>
              </a:rPr>
              <a:t>Average Days in Inventory</a:t>
            </a:r>
            <a:r>
              <a:rPr lang="en-US" sz="3000">
                <a:solidFill>
                  <a:srgbClr val="FF3300"/>
                </a:solidFill>
                <a:latin typeface="Times New Roman" pitchFamily="18" charset="0"/>
              </a:rPr>
              <a:t>:  </a:t>
            </a:r>
            <a:r>
              <a:rPr lang="en-US" sz="2800">
                <a:latin typeface="Times New Roman" pitchFamily="18" charset="0"/>
              </a:rPr>
              <a:t>(How many days go by between the time inventory arrives and it is sold?)</a:t>
            </a:r>
          </a:p>
          <a:p>
            <a:r>
              <a:rPr lang="en-US" sz="2800">
                <a:latin typeface="Times New Roman" pitchFamily="18" charset="0"/>
              </a:rPr>
              <a:t>            365			365</a:t>
            </a:r>
          </a:p>
          <a:p>
            <a:r>
              <a:rPr lang="en-US" sz="2800">
                <a:latin typeface="Times New Roman" pitchFamily="18" charset="0"/>
              </a:rPr>
              <a:t>Inventory Turnover	 6.0</a:t>
            </a:r>
          </a:p>
        </p:txBody>
      </p:sp>
      <p:sp>
        <p:nvSpPr>
          <p:cNvPr id="63501" name="Line 13"/>
          <p:cNvSpPr>
            <a:spLocks noChangeShapeType="1"/>
          </p:cNvSpPr>
          <p:nvPr/>
        </p:nvSpPr>
        <p:spPr bwMode="auto">
          <a:xfrm>
            <a:off x="609600" y="51816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2" name="Text Box 14"/>
          <p:cNvSpPr txBox="1">
            <a:spLocks noChangeArrowheads="1"/>
          </p:cNvSpPr>
          <p:nvPr/>
        </p:nvSpPr>
        <p:spPr bwMode="auto">
          <a:xfrm>
            <a:off x="3733800" y="4953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latin typeface="Times New Roman" pitchFamily="18" charset="0"/>
              </a:rPr>
              <a:t>=</a:t>
            </a:r>
            <a:endParaRPr lang="en-US">
              <a:latin typeface="Times New Roman" pitchFamily="18" charset="0"/>
            </a:endParaRPr>
          </a:p>
        </p:txBody>
      </p:sp>
      <p:sp>
        <p:nvSpPr>
          <p:cNvPr id="63503" name="Line 15"/>
          <p:cNvSpPr>
            <a:spLocks noChangeShapeType="1"/>
          </p:cNvSpPr>
          <p:nvPr/>
        </p:nvSpPr>
        <p:spPr bwMode="auto">
          <a:xfrm>
            <a:off x="4267200" y="51816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3504" name="Text Box 16"/>
          <p:cNvSpPr txBox="1">
            <a:spLocks noChangeArrowheads="1"/>
          </p:cNvSpPr>
          <p:nvPr/>
        </p:nvSpPr>
        <p:spPr bwMode="auto">
          <a:xfrm>
            <a:off x="5105400" y="49530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latin typeface="Arial" charset="0"/>
              </a:rPr>
              <a:t>=  </a:t>
            </a:r>
            <a:r>
              <a:rPr lang="en-US" sz="3200" b="1">
                <a:solidFill>
                  <a:srgbClr val="FF3300"/>
                </a:solidFill>
                <a:latin typeface="Arial" charset="0"/>
              </a:rPr>
              <a:t>60.8 days</a:t>
            </a:r>
            <a:endParaRPr lang="en-US" sz="2800" b="1">
              <a:latin typeface="Arial" charset="0"/>
            </a:endParaRPr>
          </a:p>
        </p:txBody>
      </p:sp>
      <p:sp>
        <p:nvSpPr>
          <p:cNvPr id="703505" name="Line 17"/>
          <p:cNvSpPr>
            <a:spLocks noChangeShapeType="1"/>
          </p:cNvSpPr>
          <p:nvPr/>
        </p:nvSpPr>
        <p:spPr bwMode="auto">
          <a:xfrm flipH="1">
            <a:off x="4953000" y="3429000"/>
            <a:ext cx="1905000" cy="1828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3506" name="Text Box 18"/>
          <p:cNvSpPr txBox="1">
            <a:spLocks noChangeArrowheads="1"/>
          </p:cNvSpPr>
          <p:nvPr/>
        </p:nvSpPr>
        <p:spPr bwMode="auto">
          <a:xfrm>
            <a:off x="3733800" y="5715000"/>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2800" b="1">
                <a:solidFill>
                  <a:srgbClr val="000000"/>
                </a:solidFill>
                <a:latin typeface="Times New Roman" pitchFamily="18" charset="0"/>
              </a:rPr>
              <a:t>Generally, lower means better.</a:t>
            </a:r>
            <a:r>
              <a:rPr lang="en-US">
                <a:solidFill>
                  <a:srgbClr val="000000"/>
                </a:solidFill>
                <a:latin typeface="Times New Roman" pitchFamily="18" charset="0"/>
              </a:rPr>
              <a:t> </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3493"/>
                                        </p:tgtEl>
                                        <p:attrNameLst>
                                          <p:attrName>style.visibility</p:attrName>
                                        </p:attrNameLst>
                                      </p:cBhvr>
                                      <p:to>
                                        <p:strVal val="visible"/>
                                      </p:to>
                                    </p:set>
                                    <p:animEffect transition="in" filter="wipe(left)">
                                      <p:cBhvr>
                                        <p:cTn id="7" dur="500"/>
                                        <p:tgtEl>
                                          <p:spTgt spid="70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03497"/>
                                        </p:tgtEl>
                                        <p:attrNameLst>
                                          <p:attrName>style.visibility</p:attrName>
                                        </p:attrNameLst>
                                      </p:cBhvr>
                                      <p:to>
                                        <p:strVal val="visible"/>
                                      </p:to>
                                    </p:set>
                                    <p:anim calcmode="lin" valueType="num">
                                      <p:cBhvr additive="base">
                                        <p:cTn id="12" dur="500" fill="hold"/>
                                        <p:tgtEl>
                                          <p:spTgt spid="703497"/>
                                        </p:tgtEl>
                                        <p:attrNameLst>
                                          <p:attrName>ppt_x</p:attrName>
                                        </p:attrNameLst>
                                      </p:cBhvr>
                                      <p:tavLst>
                                        <p:tav tm="0">
                                          <p:val>
                                            <p:strVal val="0-#ppt_w/2"/>
                                          </p:val>
                                        </p:tav>
                                        <p:tav tm="100000">
                                          <p:val>
                                            <p:strVal val="#ppt_x"/>
                                          </p:val>
                                        </p:tav>
                                      </p:tavLst>
                                    </p:anim>
                                    <p:anim calcmode="lin" valueType="num">
                                      <p:cBhvr additive="base">
                                        <p:cTn id="13" dur="500" fill="hold"/>
                                        <p:tgtEl>
                                          <p:spTgt spid="70349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3500"/>
                                        </p:tgtEl>
                                        <p:attrNameLst>
                                          <p:attrName>style.visibility</p:attrName>
                                        </p:attrNameLst>
                                      </p:cBhvr>
                                      <p:to>
                                        <p:strVal val="visible"/>
                                      </p:to>
                                    </p:set>
                                    <p:animEffect transition="in" filter="wipe(left)">
                                      <p:cBhvr>
                                        <p:cTn id="18" dur="500"/>
                                        <p:tgtEl>
                                          <p:spTgt spid="703500"/>
                                        </p:tgtEl>
                                      </p:cBhvr>
                                    </p:animEffect>
                                  </p:childTnLst>
                                </p:cTn>
                              </p:par>
                            </p:childTnLst>
                          </p:cTn>
                        </p:par>
                        <p:par>
                          <p:cTn id="19" fill="hold" nodeType="afterGroup">
                            <p:stCondLst>
                              <p:cond delay="500"/>
                            </p:stCondLst>
                            <p:childTnLst>
                              <p:par>
                                <p:cTn id="20" presetID="17" presetClass="entr" presetSubtype="1" fill="hold" grpId="0" nodeType="afterEffect">
                                  <p:stCondLst>
                                    <p:cond delay="0"/>
                                  </p:stCondLst>
                                  <p:childTnLst>
                                    <p:set>
                                      <p:cBhvr>
                                        <p:cTn id="21" dur="1" fill="hold">
                                          <p:stCondLst>
                                            <p:cond delay="0"/>
                                          </p:stCondLst>
                                        </p:cTn>
                                        <p:tgtEl>
                                          <p:spTgt spid="703505"/>
                                        </p:tgtEl>
                                        <p:attrNameLst>
                                          <p:attrName>style.visibility</p:attrName>
                                        </p:attrNameLst>
                                      </p:cBhvr>
                                      <p:to>
                                        <p:strVal val="visible"/>
                                      </p:to>
                                    </p:set>
                                    <p:anim calcmode="lin" valueType="num">
                                      <p:cBhvr>
                                        <p:cTn id="22" dur="500" fill="hold"/>
                                        <p:tgtEl>
                                          <p:spTgt spid="703505"/>
                                        </p:tgtEl>
                                        <p:attrNameLst>
                                          <p:attrName>ppt_x</p:attrName>
                                        </p:attrNameLst>
                                      </p:cBhvr>
                                      <p:tavLst>
                                        <p:tav tm="0">
                                          <p:val>
                                            <p:strVal val="#ppt_x"/>
                                          </p:val>
                                        </p:tav>
                                        <p:tav tm="100000">
                                          <p:val>
                                            <p:strVal val="#ppt_x"/>
                                          </p:val>
                                        </p:tav>
                                      </p:tavLst>
                                    </p:anim>
                                    <p:anim calcmode="lin" valueType="num">
                                      <p:cBhvr>
                                        <p:cTn id="23" dur="500" fill="hold"/>
                                        <p:tgtEl>
                                          <p:spTgt spid="703505"/>
                                        </p:tgtEl>
                                        <p:attrNameLst>
                                          <p:attrName>ppt_y</p:attrName>
                                        </p:attrNameLst>
                                      </p:cBhvr>
                                      <p:tavLst>
                                        <p:tav tm="0">
                                          <p:val>
                                            <p:strVal val="#ppt_y-#ppt_h/2"/>
                                          </p:val>
                                        </p:tav>
                                        <p:tav tm="100000">
                                          <p:val>
                                            <p:strVal val="#ppt_y"/>
                                          </p:val>
                                        </p:tav>
                                      </p:tavLst>
                                    </p:anim>
                                    <p:anim calcmode="lin" valueType="num">
                                      <p:cBhvr>
                                        <p:cTn id="24" dur="500" fill="hold"/>
                                        <p:tgtEl>
                                          <p:spTgt spid="703505"/>
                                        </p:tgtEl>
                                        <p:attrNameLst>
                                          <p:attrName>ppt_w</p:attrName>
                                        </p:attrNameLst>
                                      </p:cBhvr>
                                      <p:tavLst>
                                        <p:tav tm="0">
                                          <p:val>
                                            <p:strVal val="#ppt_w"/>
                                          </p:val>
                                        </p:tav>
                                        <p:tav tm="100000">
                                          <p:val>
                                            <p:strVal val="#ppt_w"/>
                                          </p:val>
                                        </p:tav>
                                      </p:tavLst>
                                    </p:anim>
                                    <p:anim calcmode="lin" valueType="num">
                                      <p:cBhvr>
                                        <p:cTn id="25" dur="500" fill="hold"/>
                                        <p:tgtEl>
                                          <p:spTgt spid="703505"/>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03504"/>
                                        </p:tgtEl>
                                        <p:attrNameLst>
                                          <p:attrName>style.visibility</p:attrName>
                                        </p:attrNameLst>
                                      </p:cBhvr>
                                      <p:to>
                                        <p:strVal val="visible"/>
                                      </p:to>
                                    </p:set>
                                    <p:anim calcmode="lin" valueType="num">
                                      <p:cBhvr additive="base">
                                        <p:cTn id="29" dur="500" fill="hold"/>
                                        <p:tgtEl>
                                          <p:spTgt spid="703504"/>
                                        </p:tgtEl>
                                        <p:attrNameLst>
                                          <p:attrName>ppt_x</p:attrName>
                                        </p:attrNameLst>
                                      </p:cBhvr>
                                      <p:tavLst>
                                        <p:tav tm="0">
                                          <p:val>
                                            <p:strVal val="0-#ppt_w/2"/>
                                          </p:val>
                                        </p:tav>
                                        <p:tav tm="100000">
                                          <p:val>
                                            <p:strVal val="#ppt_x"/>
                                          </p:val>
                                        </p:tav>
                                      </p:tavLst>
                                    </p:anim>
                                    <p:anim calcmode="lin" valueType="num">
                                      <p:cBhvr additive="base">
                                        <p:cTn id="30" dur="500" fill="hold"/>
                                        <p:tgtEl>
                                          <p:spTgt spid="70350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1000"/>
                                  </p:stCondLst>
                                  <p:childTnLst>
                                    <p:set>
                                      <p:cBhvr>
                                        <p:cTn id="33" dur="1" fill="hold">
                                          <p:stCondLst>
                                            <p:cond delay="0"/>
                                          </p:stCondLst>
                                        </p:cTn>
                                        <p:tgtEl>
                                          <p:spTgt spid="703506"/>
                                        </p:tgtEl>
                                        <p:attrNameLst>
                                          <p:attrName>style.visibility</p:attrName>
                                        </p:attrNameLst>
                                      </p:cBhvr>
                                      <p:to>
                                        <p:strVal val="visible"/>
                                      </p:to>
                                    </p:set>
                                    <p:anim calcmode="lin" valueType="num">
                                      <p:cBhvr additive="base">
                                        <p:cTn id="34" dur="500" fill="hold"/>
                                        <p:tgtEl>
                                          <p:spTgt spid="703506"/>
                                        </p:tgtEl>
                                        <p:attrNameLst>
                                          <p:attrName>ppt_x</p:attrName>
                                        </p:attrNameLst>
                                      </p:cBhvr>
                                      <p:tavLst>
                                        <p:tav tm="0">
                                          <p:val>
                                            <p:strVal val="0-#ppt_w/2"/>
                                          </p:val>
                                        </p:tav>
                                        <p:tav tm="100000">
                                          <p:val>
                                            <p:strVal val="#ppt_x"/>
                                          </p:val>
                                        </p:tav>
                                      </p:tavLst>
                                    </p:anim>
                                    <p:anim calcmode="lin" valueType="num">
                                      <p:cBhvr additive="base">
                                        <p:cTn id="35" dur="500" fill="hold"/>
                                        <p:tgtEl>
                                          <p:spTgt spid="703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3" grpId="0" autoUpdateAnimBg="0"/>
      <p:bldP spid="703497" grpId="0" autoUpdateAnimBg="0"/>
      <p:bldP spid="703500" grpId="0" autoUpdateAnimBg="0"/>
      <p:bldP spid="703504" grpId="0" autoUpdateAnimBg="0"/>
      <p:bldP spid="703505" grpId="0" animBg="1"/>
      <p:bldP spid="70350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End of Chapter Five</a:t>
            </a:r>
          </a:p>
        </p:txBody>
      </p:sp>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057400"/>
            <a:ext cx="57054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43000" y="5867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1" name="Rectangle 3"/>
          <p:cNvSpPr>
            <a:spLocks noGrp="1" noChangeArrowheads="1"/>
          </p:cNvSpPr>
          <p:nvPr>
            <p:ph type="title"/>
          </p:nvPr>
        </p:nvSpPr>
        <p:spPr/>
        <p:txBody>
          <a:bodyPr/>
          <a:lstStyle/>
          <a:p>
            <a:pPr eaLnBrk="1" hangingPunct="1"/>
            <a:r>
              <a:rPr lang="en-US" smtClean="0"/>
              <a:t>Inventory Cost Flow Methods</a:t>
            </a:r>
          </a:p>
        </p:txBody>
      </p:sp>
      <p:sp>
        <p:nvSpPr>
          <p:cNvPr id="12292" name="Rectangle 4"/>
          <p:cNvSpPr>
            <a:spLocks noChangeArrowheads="1"/>
          </p:cNvSpPr>
          <p:nvPr/>
        </p:nvSpPr>
        <p:spPr bwMode="auto">
          <a:xfrm>
            <a:off x="3457575" y="2895600"/>
            <a:ext cx="2667000" cy="2590800"/>
          </a:xfrm>
          <a:prstGeom prst="rect">
            <a:avLst/>
          </a:prstGeom>
          <a:solidFill>
            <a:srgbClr val="E4EBFE"/>
          </a:solidFill>
          <a:ln w="9525">
            <a:solidFill>
              <a:schemeClr val="tx1"/>
            </a:solidFill>
            <a:miter lim="800000"/>
            <a:headEnd/>
            <a:tailEnd/>
          </a:ln>
        </p:spPr>
        <p:txBody>
          <a:bodyPr anchor="ctr"/>
          <a:lstStyle/>
          <a:p>
            <a:pPr algn="ctr"/>
            <a:r>
              <a:rPr lang="en-US" sz="3200" b="1"/>
              <a:t>Four Common Inventory Cost Flow Methods</a:t>
            </a:r>
          </a:p>
        </p:txBody>
      </p:sp>
      <p:sp>
        <p:nvSpPr>
          <p:cNvPr id="12293" name="Oval 5"/>
          <p:cNvSpPr>
            <a:spLocks noChangeArrowheads="1"/>
          </p:cNvSpPr>
          <p:nvPr/>
        </p:nvSpPr>
        <p:spPr bwMode="auto">
          <a:xfrm>
            <a:off x="609600" y="1752600"/>
            <a:ext cx="2971800" cy="1143000"/>
          </a:xfrm>
          <a:prstGeom prst="ellipse">
            <a:avLst/>
          </a:prstGeom>
          <a:solidFill>
            <a:schemeClr val="accent1"/>
          </a:solidFill>
          <a:ln w="9525">
            <a:solidFill>
              <a:schemeClr val="tx1"/>
            </a:solidFill>
            <a:round/>
            <a:headEnd/>
            <a:tailEnd/>
          </a:ln>
        </p:spPr>
        <p:txBody>
          <a:bodyPr anchor="ctr"/>
          <a:lstStyle/>
          <a:p>
            <a:pPr algn="ctr"/>
            <a:r>
              <a:rPr lang="en-US"/>
              <a:t>Specific Identification</a:t>
            </a:r>
          </a:p>
        </p:txBody>
      </p:sp>
      <p:sp>
        <p:nvSpPr>
          <p:cNvPr id="12294" name="Oval 6"/>
          <p:cNvSpPr>
            <a:spLocks noChangeArrowheads="1"/>
          </p:cNvSpPr>
          <p:nvPr/>
        </p:nvSpPr>
        <p:spPr bwMode="auto">
          <a:xfrm>
            <a:off x="5943600" y="1752600"/>
            <a:ext cx="2971800" cy="1143000"/>
          </a:xfrm>
          <a:prstGeom prst="ellipse">
            <a:avLst/>
          </a:prstGeom>
          <a:solidFill>
            <a:schemeClr val="accent1"/>
          </a:solidFill>
          <a:ln w="9525">
            <a:solidFill>
              <a:schemeClr val="tx1"/>
            </a:solidFill>
            <a:round/>
            <a:headEnd/>
            <a:tailEnd/>
          </a:ln>
        </p:spPr>
        <p:txBody>
          <a:bodyPr anchor="ctr"/>
          <a:lstStyle/>
          <a:p>
            <a:pPr algn="ctr"/>
            <a:r>
              <a:rPr lang="en-US"/>
              <a:t>First-in, First-Out (FIFO)</a:t>
            </a:r>
          </a:p>
        </p:txBody>
      </p:sp>
      <p:sp>
        <p:nvSpPr>
          <p:cNvPr id="12295" name="Oval 7"/>
          <p:cNvSpPr>
            <a:spLocks noChangeArrowheads="1"/>
          </p:cNvSpPr>
          <p:nvPr/>
        </p:nvSpPr>
        <p:spPr bwMode="auto">
          <a:xfrm>
            <a:off x="609600" y="5524500"/>
            <a:ext cx="2971800" cy="1143000"/>
          </a:xfrm>
          <a:prstGeom prst="ellipse">
            <a:avLst/>
          </a:prstGeom>
          <a:solidFill>
            <a:schemeClr val="accent1"/>
          </a:solidFill>
          <a:ln w="9525">
            <a:solidFill>
              <a:schemeClr val="tx1"/>
            </a:solidFill>
            <a:round/>
            <a:headEnd/>
            <a:tailEnd/>
          </a:ln>
        </p:spPr>
        <p:txBody>
          <a:bodyPr anchor="ctr"/>
          <a:lstStyle/>
          <a:p>
            <a:pPr algn="ctr"/>
            <a:r>
              <a:rPr lang="en-US"/>
              <a:t>Last-in, First-Out (LIFO)</a:t>
            </a:r>
          </a:p>
        </p:txBody>
      </p:sp>
      <p:sp>
        <p:nvSpPr>
          <p:cNvPr id="12296" name="Oval 8"/>
          <p:cNvSpPr>
            <a:spLocks noChangeArrowheads="1"/>
          </p:cNvSpPr>
          <p:nvPr/>
        </p:nvSpPr>
        <p:spPr bwMode="auto">
          <a:xfrm>
            <a:off x="5943600" y="5524500"/>
            <a:ext cx="2971800" cy="1143000"/>
          </a:xfrm>
          <a:prstGeom prst="ellipse">
            <a:avLst/>
          </a:prstGeom>
          <a:solidFill>
            <a:schemeClr val="accent1"/>
          </a:solidFill>
          <a:ln w="9525">
            <a:solidFill>
              <a:schemeClr val="tx1"/>
            </a:solidFill>
            <a:round/>
            <a:headEnd/>
            <a:tailEnd/>
          </a:ln>
        </p:spPr>
        <p:txBody>
          <a:bodyPr anchor="ctr"/>
          <a:lstStyle/>
          <a:p>
            <a:pPr algn="ctr"/>
            <a:r>
              <a:rPr lang="en-US"/>
              <a:t>Weighted Average</a:t>
            </a: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8"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9" name="Rectangle 4"/>
          <p:cNvSpPr>
            <a:spLocks noGrp="1" noChangeArrowheads="1"/>
          </p:cNvSpPr>
          <p:nvPr>
            <p:ph type="title"/>
          </p:nvPr>
        </p:nvSpPr>
        <p:spPr>
          <a:xfrm>
            <a:off x="323850" y="438150"/>
            <a:ext cx="8115300" cy="838200"/>
          </a:xfrm>
          <a:noFill/>
          <a:ln w="38100" cap="flat" cmpd="dbl">
            <a:solidFill>
              <a:schemeClr val="tx2"/>
            </a:solidFill>
            <a:miter lim="800000"/>
            <a:headEnd/>
            <a:tailEnd/>
          </a:ln>
        </p:spPr>
        <p:txBody>
          <a:bodyPr lIns="90488" tIns="44450" rIns="90488" bIns="44450"/>
          <a:lstStyle/>
          <a:p>
            <a:pPr eaLnBrk="1" hangingPunct="1"/>
            <a:r>
              <a:rPr lang="en-US" smtClean="0"/>
              <a:t>Inventory Cost Flow Methods</a:t>
            </a:r>
          </a:p>
        </p:txBody>
      </p:sp>
      <p:sp>
        <p:nvSpPr>
          <p:cNvPr id="1030" name="Rectangle 5" descr="Rectangle: Click to edit Master text styles&#10;Second level&#10;Third level&#10;Fourth level&#10;Fifth level"/>
          <p:cNvSpPr>
            <a:spLocks noGrp="1" noChangeArrowheads="1"/>
          </p:cNvSpPr>
          <p:nvPr>
            <p:ph type="body" idx="1"/>
          </p:nvPr>
        </p:nvSpPr>
        <p:spPr>
          <a:xfrm>
            <a:off x="762000" y="1638300"/>
            <a:ext cx="7772400" cy="4114800"/>
          </a:xfrm>
          <a:noFill/>
        </p:spPr>
        <p:txBody>
          <a:bodyPr lIns="90488" tIns="44450" rIns="90488" bIns="44450"/>
          <a:lstStyle/>
          <a:p>
            <a:pPr eaLnBrk="1" hangingPunct="1">
              <a:buFont typeface="Wingdings" pitchFamily="2" charset="2"/>
              <a:buNone/>
            </a:pPr>
            <a:r>
              <a:rPr lang="en-US" smtClean="0"/>
              <a:t>	</a:t>
            </a:r>
            <a:r>
              <a:rPr lang="en-US" b="1" smtClean="0"/>
              <a:t>These four inventory costing methods are used to </a:t>
            </a:r>
            <a:r>
              <a:rPr lang="en-US" b="1" smtClean="0">
                <a:solidFill>
                  <a:srgbClr val="FF3300"/>
                </a:solidFill>
              </a:rPr>
              <a:t>assign</a:t>
            </a:r>
            <a:r>
              <a:rPr lang="en-US" b="1" smtClean="0"/>
              <a:t> the total dollar amount of </a:t>
            </a:r>
            <a:r>
              <a:rPr lang="en-US" b="1" smtClean="0">
                <a:solidFill>
                  <a:srgbClr val="FF3300"/>
                </a:solidFill>
              </a:rPr>
              <a:t>goods available for sale</a:t>
            </a:r>
            <a:r>
              <a:rPr lang="en-US" b="1" smtClean="0"/>
              <a:t> between </a:t>
            </a:r>
            <a:r>
              <a:rPr lang="en-US" b="1" smtClean="0">
                <a:solidFill>
                  <a:srgbClr val="000000"/>
                </a:solidFill>
              </a:rPr>
              <a:t>ending</a:t>
            </a:r>
            <a:r>
              <a:rPr lang="en-US" b="1" smtClean="0">
                <a:solidFill>
                  <a:schemeClr val="accent2"/>
                </a:solidFill>
              </a:rPr>
              <a:t> </a:t>
            </a:r>
            <a:r>
              <a:rPr lang="en-US" b="1" smtClean="0">
                <a:solidFill>
                  <a:srgbClr val="000000"/>
                </a:solidFill>
              </a:rPr>
              <a:t>inventory</a:t>
            </a:r>
            <a:r>
              <a:rPr lang="en-US" b="1" smtClean="0"/>
              <a:t> and </a:t>
            </a:r>
            <a:r>
              <a:rPr lang="en-US" b="1" smtClean="0">
                <a:solidFill>
                  <a:srgbClr val="60C900"/>
                </a:solidFill>
              </a:rPr>
              <a:t>cost of goods sold</a:t>
            </a:r>
            <a:r>
              <a:rPr lang="en-US" b="1" smtClean="0"/>
              <a:t>.</a:t>
            </a:r>
          </a:p>
        </p:txBody>
      </p:sp>
      <p:graphicFrame>
        <p:nvGraphicFramePr>
          <p:cNvPr id="1026" name="Object 6"/>
          <p:cNvGraphicFramePr>
            <a:graphicFrameLocks/>
          </p:cNvGraphicFramePr>
          <p:nvPr/>
        </p:nvGraphicFramePr>
        <p:xfrm>
          <a:off x="1014413" y="4332288"/>
          <a:ext cx="2566987" cy="1103312"/>
        </p:xfrm>
        <a:graphic>
          <a:graphicData uri="http://schemas.openxmlformats.org/presentationml/2006/ole">
            <mc:AlternateContent xmlns:mc="http://schemas.openxmlformats.org/markup-compatibility/2006">
              <mc:Choice xmlns:v="urn:schemas-microsoft-com:vml" Requires="v">
                <p:oleObj spid="_x0000_s1037" name="Clip" r:id="rId4" imgW="5180544" imgH="2229741" progId="">
                  <p:embed/>
                </p:oleObj>
              </mc:Choice>
              <mc:Fallback>
                <p:oleObj name="Clip" r:id="rId4" imgW="5180544" imgH="2229741" progId="">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4332288"/>
                        <a:ext cx="256698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214813"/>
            <a:ext cx="24050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2" name="Picture 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4114800"/>
            <a:ext cx="169545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3" name="Rectangle 9"/>
          <p:cNvSpPr>
            <a:spLocks noChangeArrowheads="1"/>
          </p:cNvSpPr>
          <p:nvPr/>
        </p:nvSpPr>
        <p:spPr bwMode="auto">
          <a:xfrm>
            <a:off x="4267200" y="4343400"/>
            <a:ext cx="12096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1800" b="1">
                <a:latin typeface="Times New Roman" pitchFamily="18" charset="0"/>
              </a:rPr>
              <a:t>Ending</a:t>
            </a:r>
          </a:p>
          <a:p>
            <a:pPr eaLnBrk="0" hangingPunct="0"/>
            <a:r>
              <a:rPr lang="en-US" sz="1800" b="1">
                <a:latin typeface="Times New Roman" pitchFamily="18" charset="0"/>
              </a:rPr>
              <a:t>inventory</a:t>
            </a:r>
          </a:p>
          <a:p>
            <a:pPr eaLnBrk="0" hangingPunct="0"/>
            <a:r>
              <a:rPr lang="en-US" sz="1800" b="1">
                <a:latin typeface="Times New Roman" pitchFamily="18" charset="0"/>
              </a:rPr>
              <a:t>or  CGS??</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4"/>
          <p:cNvSpPr>
            <a:spLocks noGrp="1" noChangeArrowheads="1"/>
          </p:cNvSpPr>
          <p:nvPr>
            <p:ph type="title"/>
          </p:nvPr>
        </p:nvSpPr>
        <p:spPr>
          <a:noFill/>
        </p:spPr>
        <p:txBody>
          <a:bodyPr lIns="90488" tIns="44450" rIns="90488" bIns="44450"/>
          <a:lstStyle/>
          <a:p>
            <a:pPr eaLnBrk="1" hangingPunct="1"/>
            <a:r>
              <a:rPr lang="en-US" smtClean="0"/>
              <a:t>Inventory Account</a:t>
            </a:r>
          </a:p>
        </p:txBody>
      </p:sp>
      <p:sp>
        <p:nvSpPr>
          <p:cNvPr id="13317" name="Line 5"/>
          <p:cNvSpPr>
            <a:spLocks noChangeShapeType="1"/>
          </p:cNvSpPr>
          <p:nvPr/>
        </p:nvSpPr>
        <p:spPr bwMode="auto">
          <a:xfrm>
            <a:off x="1397000" y="2438400"/>
            <a:ext cx="6197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Line 6"/>
          <p:cNvSpPr>
            <a:spLocks noChangeShapeType="1"/>
          </p:cNvSpPr>
          <p:nvPr/>
        </p:nvSpPr>
        <p:spPr bwMode="auto">
          <a:xfrm>
            <a:off x="4343400" y="2540000"/>
            <a:ext cx="0" cy="3454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55" name="Rectangle 7"/>
          <p:cNvSpPr>
            <a:spLocks noChangeArrowheads="1"/>
          </p:cNvSpPr>
          <p:nvPr/>
        </p:nvSpPr>
        <p:spPr bwMode="auto">
          <a:xfrm>
            <a:off x="3643313" y="1922463"/>
            <a:ext cx="1682750" cy="5159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800" b="1">
                <a:solidFill>
                  <a:srgbClr val="A50021"/>
                </a:solidFill>
                <a:effectLst>
                  <a:outerShdw blurRad="38100" dist="38100" dir="2700000" algn="tl">
                    <a:srgbClr val="C0C0C0"/>
                  </a:outerShdw>
                </a:effectLst>
                <a:latin typeface="Times New Roman" pitchFamily="18" charset="0"/>
              </a:rPr>
              <a:t>Inventory</a:t>
            </a:r>
          </a:p>
        </p:txBody>
      </p:sp>
      <p:sp>
        <p:nvSpPr>
          <p:cNvPr id="13320" name="Rectangle 8"/>
          <p:cNvSpPr>
            <a:spLocks noChangeArrowheads="1"/>
          </p:cNvSpPr>
          <p:nvPr/>
        </p:nvSpPr>
        <p:spPr bwMode="auto">
          <a:xfrm>
            <a:off x="2119313" y="2471738"/>
            <a:ext cx="2119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Beginning Balance</a:t>
            </a:r>
          </a:p>
        </p:txBody>
      </p:sp>
      <p:sp>
        <p:nvSpPr>
          <p:cNvPr id="13321" name="Rectangle 9"/>
          <p:cNvSpPr>
            <a:spLocks noChangeArrowheads="1"/>
          </p:cNvSpPr>
          <p:nvPr/>
        </p:nvSpPr>
        <p:spPr bwMode="auto">
          <a:xfrm>
            <a:off x="2347913" y="2774950"/>
            <a:ext cx="17319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100 units @ $3</a:t>
            </a:r>
          </a:p>
        </p:txBody>
      </p:sp>
      <p:sp>
        <p:nvSpPr>
          <p:cNvPr id="13322" name="Rectangle 10"/>
          <p:cNvSpPr>
            <a:spLocks noChangeArrowheads="1"/>
          </p:cNvSpPr>
          <p:nvPr/>
        </p:nvSpPr>
        <p:spPr bwMode="auto">
          <a:xfrm>
            <a:off x="1357313" y="3155950"/>
            <a:ext cx="3005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Purchases during the period</a:t>
            </a:r>
          </a:p>
        </p:txBody>
      </p:sp>
      <p:sp>
        <p:nvSpPr>
          <p:cNvPr id="13323" name="Rectangle 11"/>
          <p:cNvSpPr>
            <a:spLocks noChangeArrowheads="1"/>
          </p:cNvSpPr>
          <p:nvPr/>
        </p:nvSpPr>
        <p:spPr bwMode="auto">
          <a:xfrm>
            <a:off x="2347913" y="34607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150 units $3.10</a:t>
            </a:r>
          </a:p>
        </p:txBody>
      </p:sp>
      <p:sp>
        <p:nvSpPr>
          <p:cNvPr id="13324" name="Rectangle 12"/>
          <p:cNvSpPr>
            <a:spLocks noChangeArrowheads="1"/>
          </p:cNvSpPr>
          <p:nvPr/>
        </p:nvSpPr>
        <p:spPr bwMode="auto">
          <a:xfrm>
            <a:off x="2347913" y="39941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100 units $3.05</a:t>
            </a:r>
          </a:p>
        </p:txBody>
      </p:sp>
      <p:sp>
        <p:nvSpPr>
          <p:cNvPr id="13325" name="Rectangle 13"/>
          <p:cNvSpPr>
            <a:spLocks noChangeArrowheads="1"/>
          </p:cNvSpPr>
          <p:nvPr/>
        </p:nvSpPr>
        <p:spPr bwMode="auto">
          <a:xfrm>
            <a:off x="2347913" y="4527550"/>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latin typeface="Times New Roman" pitchFamily="18" charset="0"/>
              </a:rPr>
              <a:t>200 units $3.15</a:t>
            </a:r>
          </a:p>
        </p:txBody>
      </p:sp>
      <p:sp>
        <p:nvSpPr>
          <p:cNvPr id="13326" name="Rectangle 14"/>
          <p:cNvSpPr>
            <a:spLocks noChangeArrowheads="1"/>
          </p:cNvSpPr>
          <p:nvPr/>
        </p:nvSpPr>
        <p:spPr bwMode="auto">
          <a:xfrm>
            <a:off x="4862513" y="3005138"/>
            <a:ext cx="132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Units Sold </a:t>
            </a:r>
          </a:p>
        </p:txBody>
      </p:sp>
      <p:sp>
        <p:nvSpPr>
          <p:cNvPr id="13327" name="Line 15"/>
          <p:cNvSpPr>
            <a:spLocks noChangeShapeType="1"/>
          </p:cNvSpPr>
          <p:nvPr/>
        </p:nvSpPr>
        <p:spPr bwMode="auto">
          <a:xfrm>
            <a:off x="1530350" y="4876800"/>
            <a:ext cx="6083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Rectangle 16"/>
          <p:cNvSpPr>
            <a:spLocks noChangeArrowheads="1"/>
          </p:cNvSpPr>
          <p:nvPr/>
        </p:nvSpPr>
        <p:spPr bwMode="auto">
          <a:xfrm>
            <a:off x="2119313" y="5213350"/>
            <a:ext cx="17954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a:solidFill>
                  <a:srgbClr val="A50021"/>
                </a:solidFill>
                <a:latin typeface="Times New Roman" pitchFamily="18" charset="0"/>
              </a:rPr>
              <a:t>Ending Balance</a:t>
            </a:r>
          </a:p>
          <a:p>
            <a:pPr eaLnBrk="0" hangingPunct="0"/>
            <a:r>
              <a:rPr lang="en-US" sz="2000">
                <a:solidFill>
                  <a:srgbClr val="A50021"/>
                </a:solidFill>
                <a:latin typeface="Times New Roman" pitchFamily="18" charset="0"/>
              </a:rPr>
              <a:t> </a:t>
            </a:r>
          </a:p>
        </p:txBody>
      </p:sp>
      <p:sp>
        <p:nvSpPr>
          <p:cNvPr id="13329" name="Line 17"/>
          <p:cNvSpPr>
            <a:spLocks noChangeShapeType="1"/>
          </p:cNvSpPr>
          <p:nvPr/>
        </p:nvSpPr>
        <p:spPr bwMode="auto">
          <a:xfrm>
            <a:off x="1530350" y="5029200"/>
            <a:ext cx="6083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Rectangle 18"/>
          <p:cNvSpPr>
            <a:spLocks noChangeArrowheads="1"/>
          </p:cNvSpPr>
          <p:nvPr/>
        </p:nvSpPr>
        <p:spPr bwMode="auto">
          <a:xfrm>
            <a:off x="5167313" y="3340100"/>
            <a:ext cx="1890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atin typeface="Times New Roman" pitchFamily="18" charset="0"/>
              </a:rPr>
              <a:t>200 units sold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2659</TotalTime>
  <Words>3021</Words>
  <Application>Microsoft Office PowerPoint</Application>
  <PresentationFormat>On-screen Show (4:3)</PresentationFormat>
  <Paragraphs>686</Paragraphs>
  <Slides>64</Slides>
  <Notes>64</Notes>
  <HiddenSlides>24</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64</vt:i4>
      </vt:variant>
    </vt:vector>
  </HeadingPairs>
  <TitlesOfParts>
    <vt:vector size="69" baseType="lpstr">
      <vt:lpstr>Blueprint</vt:lpstr>
      <vt:lpstr>Default Design</vt:lpstr>
      <vt:lpstr>1_Default Design</vt:lpstr>
      <vt:lpstr>Clip</vt:lpstr>
      <vt:lpstr>Worksheet</vt:lpstr>
      <vt:lpstr>Chapter Five</vt:lpstr>
      <vt:lpstr>Inventory</vt:lpstr>
      <vt:lpstr>Inventory Cost</vt:lpstr>
      <vt:lpstr>Inventory Cost</vt:lpstr>
      <vt:lpstr>Cost of Goods Sold</vt:lpstr>
      <vt:lpstr>Periodic Inventory Systems</vt:lpstr>
      <vt:lpstr>Inventory Cost Flow Methods</vt:lpstr>
      <vt:lpstr>Inventory Cost Flow Methods</vt:lpstr>
      <vt:lpstr>Inventory Account</vt:lpstr>
      <vt:lpstr>Inventory Account</vt:lpstr>
      <vt:lpstr>Specific Identification</vt:lpstr>
      <vt:lpstr>Specific Identification</vt:lpstr>
      <vt:lpstr>First-In, First-Out</vt:lpstr>
      <vt:lpstr>Example: </vt:lpstr>
      <vt:lpstr>FIFO:</vt:lpstr>
      <vt:lpstr>PowerPoint Presentation</vt:lpstr>
      <vt:lpstr>Last-In, First-Out</vt:lpstr>
      <vt:lpstr>LIFO:</vt:lpstr>
      <vt:lpstr>Weighted-Average</vt:lpstr>
      <vt:lpstr>Weighted-Average</vt:lpstr>
      <vt:lpstr>Weighted Average:</vt:lpstr>
      <vt:lpstr>Weighted Average: (Periodic basis)</vt:lpstr>
      <vt:lpstr>Weighted Average: (Periodic basis)</vt:lpstr>
      <vt:lpstr>Weighted Average: (Periodic basis)</vt:lpstr>
      <vt:lpstr>Weighted Average: (Periodic basis)</vt:lpstr>
      <vt:lpstr>Weighted Average: (Periodic basis)</vt:lpstr>
      <vt:lpstr>Weighted Average: (Periodic basis)</vt:lpstr>
      <vt:lpstr>PowerPoint Presentation</vt:lpstr>
      <vt:lpstr>Effect of Cost Flow on Balance Sheet</vt:lpstr>
      <vt:lpstr>Physical Flow</vt:lpstr>
      <vt:lpstr>Inventory Cost Flow When Sales and Purchases Occur Intermittently</vt:lpstr>
      <vt:lpstr>Example: </vt:lpstr>
      <vt:lpstr> FIFO--Perpetual</vt:lpstr>
      <vt:lpstr> LIFO--Perpetual</vt:lpstr>
      <vt:lpstr>Weighted Average - Perpetual  </vt:lpstr>
      <vt:lpstr> Weighted (Moving) Ave.--Perpetual</vt:lpstr>
      <vt:lpstr> Weighted (Moving) Ave.--Perpetual</vt:lpstr>
      <vt:lpstr> Weighted (Moving) Ave.--Perpetual</vt:lpstr>
      <vt:lpstr> Weighted (Moving) Ave.--Perpetual</vt:lpstr>
      <vt:lpstr> Weighted (Moving) Ave.--Perpetual</vt:lpstr>
      <vt:lpstr> Weighted (Moving) Ave.--Perpetual</vt:lpstr>
      <vt:lpstr> Weighted (Moving) Ave.--Perpetual</vt:lpstr>
      <vt:lpstr> Weighted (Moving) Ave.--Perpetual</vt:lpstr>
      <vt:lpstr> Weighted (Moving) Ave.--Perpetual</vt:lpstr>
      <vt:lpstr>Lower of Cost or Market</vt:lpstr>
      <vt:lpstr>Lower of Cost or Market</vt:lpstr>
      <vt:lpstr>Lower of Cost or Market</vt:lpstr>
      <vt:lpstr>Fraud Avoidance in Merchandising Businesses</vt:lpstr>
      <vt:lpstr>If Ending Inventory is overstated then Cost of Goods Sold will be understated.</vt:lpstr>
      <vt:lpstr>If Cost of Goods Sold is understated, then Gross Margin is overstated.</vt:lpstr>
      <vt:lpstr>Then, on the balance sheet Inventory is overstated and Retained Earnings is overstated.</vt:lpstr>
      <vt:lpstr>PowerPoint Presentation</vt:lpstr>
      <vt:lpstr>Estimating the Ending Inventory Balance</vt:lpstr>
      <vt:lpstr>Gross Margin Method  of Estimating Inventory</vt:lpstr>
      <vt:lpstr>Example:</vt:lpstr>
      <vt:lpstr>PowerPoint Presentation</vt:lpstr>
      <vt:lpstr>PowerPoint Presentation</vt:lpstr>
      <vt:lpstr>PowerPoint Presentation</vt:lpstr>
      <vt:lpstr>PowerPoint Presentation</vt:lpstr>
      <vt:lpstr>PowerPoint Presentation</vt:lpstr>
      <vt:lpstr>PowerPoint Presentation</vt:lpstr>
      <vt:lpstr>Financial Statement Analysis</vt:lpstr>
      <vt:lpstr>Inventory Ratios</vt:lpstr>
      <vt:lpstr>End of Chapter Five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Dodd and Susan Galbreath</dc:creator>
  <cp:lastModifiedBy>student</cp:lastModifiedBy>
  <cp:revision>494</cp:revision>
  <cp:lastPrinted>1601-01-01T00:00:00Z</cp:lastPrinted>
  <dcterms:created xsi:type="dcterms:W3CDTF">2004-07-14T23:18:04Z</dcterms:created>
  <dcterms:modified xsi:type="dcterms:W3CDTF">2013-02-21T01:23:40Z</dcterms:modified>
</cp:coreProperties>
</file>